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7" r:id="rId2"/>
    <p:sldId id="294" r:id="rId3"/>
    <p:sldId id="430" r:id="rId4"/>
    <p:sldId id="431" r:id="rId5"/>
    <p:sldId id="442" r:id="rId6"/>
    <p:sldId id="295" r:id="rId7"/>
    <p:sldId id="448" r:id="rId8"/>
    <p:sldId id="435" r:id="rId9"/>
    <p:sldId id="437" r:id="rId10"/>
    <p:sldId id="438" r:id="rId11"/>
    <p:sldId id="439" r:id="rId12"/>
    <p:sldId id="436" r:id="rId13"/>
    <p:sldId id="440" r:id="rId14"/>
    <p:sldId id="441" r:id="rId15"/>
    <p:sldId id="449" r:id="rId16"/>
    <p:sldId id="444" r:id="rId17"/>
    <p:sldId id="443" r:id="rId18"/>
    <p:sldId id="445" r:id="rId19"/>
    <p:sldId id="446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3"/>
    <a:srgbClr val="FFE5E5"/>
    <a:srgbClr val="FFCCCC"/>
    <a:srgbClr val="FFF8E5"/>
    <a:srgbClr val="FFF4D5"/>
    <a:srgbClr val="CC0099"/>
    <a:srgbClr val="FFCCFF"/>
    <a:srgbClr val="FF99CC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C8BA-26F2-4D27-84D0-BCA806434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69E2F-35ED-45CC-A2B8-B061A79F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EBC5-52E7-44BE-890E-91ED98CC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AD0A-C10C-4E0A-B605-25872C88A4C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993B5-F995-43B1-A2B0-83E26489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D29C0-64FE-4088-8201-714D0B82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BBA-82E8-4899-855E-004C265A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05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6886-B52E-4C9A-872E-07D97448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905DB-6B37-4D10-BC48-9B85F099E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E22D0-0509-4EC0-8A59-BB57CC8A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AD0A-C10C-4E0A-B605-25872C88A4C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47CA1-CB84-4173-8C76-BE7F099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4C257-0570-4866-A5FA-FE7F145C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BBA-82E8-4899-855E-004C265A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2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3B1847-52EE-464A-A306-81853CDF2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E2DED-B173-403B-9CB7-6E63417E9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2295-679D-4273-832F-D7ADF989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AD0A-C10C-4E0A-B605-25872C88A4C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E7CD-AFF7-4542-88CE-42A1452C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4DEA6-79A1-46A9-8320-C5419C36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BBA-82E8-4899-855E-004C265A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7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2324A-2038-43A7-AED5-67C5050C31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3676"/>
            <a:ext cx="1174103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1" y="1825625"/>
            <a:ext cx="11289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677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2324A-2038-43A7-AED5-67C5050C31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3676"/>
            <a:ext cx="1174103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1" y="1825625"/>
            <a:ext cx="11289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764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2324A-2038-43A7-AED5-67C5050C31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3676"/>
            <a:ext cx="1174103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1" y="1825625"/>
            <a:ext cx="11289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411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1CB6606-D666-4AC3-8D0E-9564A349B2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40" y="0"/>
            <a:ext cx="12166594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BFF8AA7-51FA-45C1-9CCC-6B88E70B73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21"/>
          <a:stretch>
            <a:fillRect/>
          </a:stretch>
        </p:blipFill>
        <p:spPr bwMode="auto">
          <a:xfrm>
            <a:off x="711385" y="5222876"/>
            <a:ext cx="206428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089856A-7CA7-407B-A4BA-B8ECC7A6B3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3676"/>
            <a:ext cx="1174103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01" y="2334219"/>
            <a:ext cx="11171400" cy="1366583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121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31D7CE3-D432-4A92-9A9A-4DBD68C22A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4" y="0"/>
            <a:ext cx="121665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E29787E-EE4B-4423-80AA-AE217F8B15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21"/>
          <a:stretch>
            <a:fillRect/>
          </a:stretch>
        </p:blipFill>
        <p:spPr bwMode="auto">
          <a:xfrm>
            <a:off x="4611302" y="274638"/>
            <a:ext cx="2969398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867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4C1D6-F3E4-4B89-8425-4991D78A4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3676"/>
            <a:ext cx="1174103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1" y="1825625"/>
            <a:ext cx="11289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738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4C1D6-F3E4-4B89-8425-4991D78A4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3676"/>
            <a:ext cx="1174103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1" y="1825625"/>
            <a:ext cx="11289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69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3FF7-8B14-4983-B155-DC98827E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F89FB-61F1-49DD-A493-0A788B09A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956D5-6A52-412D-9E11-17693DB7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AD0A-C10C-4E0A-B605-25872C88A4C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C4EE7-C93F-46F8-B3BC-13F971BE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D0FCC-BB49-4254-883A-1805F8D7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BBA-82E8-4899-855E-004C265A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802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4C1D6-F3E4-4B89-8425-4991D78A4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3676"/>
            <a:ext cx="1174103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1" y="1825625"/>
            <a:ext cx="11289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284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4C1D6-F3E4-4B89-8425-4991D78A4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3676"/>
            <a:ext cx="1174103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1" y="1825625"/>
            <a:ext cx="11289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34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4C1D6-F3E4-4B89-8425-4991D78A4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3676"/>
            <a:ext cx="1174103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1" y="1825625"/>
            <a:ext cx="11289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008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4C1D6-F3E4-4B89-8425-4991D78A4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3676"/>
            <a:ext cx="1174103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1" y="1825625"/>
            <a:ext cx="11289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824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4C1D6-F3E4-4B89-8425-4991D78A4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3676"/>
            <a:ext cx="1174103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1" y="1825625"/>
            <a:ext cx="11289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1178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4C1D6-F3E4-4B89-8425-4991D78A4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3676"/>
            <a:ext cx="1174103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1" y="1825625"/>
            <a:ext cx="11289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18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4C1D6-F3E4-4B89-8425-4991D78A4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3676"/>
            <a:ext cx="1174103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1" y="1825625"/>
            <a:ext cx="11289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41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895F-9FF8-4E8D-84CB-5D2C3895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20FBC-B524-4FBB-AE8E-F034060C9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6B34B-B735-4510-917F-50F45AC1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AD0A-C10C-4E0A-B605-25872C88A4C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E3AC6-B8B4-4995-B5B3-10C5C1A9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CA446-5E7E-4414-82C0-021B9CCB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BBA-82E8-4899-855E-004C265A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4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91AA-900B-4A70-99BA-243D13D5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7E71E-4072-4867-9003-9FC934861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6C90C-7E43-4CAE-8B86-69D65AB1A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345BF-4829-4143-8784-391C71E8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AD0A-C10C-4E0A-B605-25872C88A4C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F98D5-AF0D-4287-B364-0C60D23D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DA3E6-C0A4-4AD4-AC11-6B04BFEB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BBA-82E8-4899-855E-004C265A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3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389F-2774-4148-A761-C5798C6C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E95BB-64DD-456D-B16E-01F585FAF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81C7D-308E-4D3C-BFC5-A8DB7C1B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36AA7-341B-434D-BF7D-7721228DD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5D38E-CA9E-4A5C-A523-4E23C066C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61AED-C760-4ECC-AF21-AF138051C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AD0A-C10C-4E0A-B605-25872C88A4C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615DE-64AB-4970-B2EC-DE129E07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6708D-A7F0-41B2-9EB4-A4587F72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BBA-82E8-4899-855E-004C265A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1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EF71-97F9-4D03-911B-B1BD9CD9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DD26E-292A-426B-BD55-13516D84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AD0A-C10C-4E0A-B605-25872C88A4C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CF1CD-DBC8-4628-9BF8-3694C21C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64CDD-F013-4626-92A0-9FF54E95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BBA-82E8-4899-855E-004C265A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18B4F-3CBE-414A-9AED-AF45BBAC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AD0A-C10C-4E0A-B605-25872C88A4C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4EBDC-1EC4-484A-9B7E-7293537F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75B61-58B0-4ABF-A308-0F2687AB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BBA-82E8-4899-855E-004C265A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0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E511-4876-4677-AD0A-C599F261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3273A-90CD-4458-8CB7-2A91F15D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FA649-539C-4F74-AED0-43E735EE7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24BC-1ADA-4ED4-94CC-DA2B41AC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AD0A-C10C-4E0A-B605-25872C88A4C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5459B-8D30-4668-81FD-BCD0CC47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384AB-631D-4B72-9B0B-5BF928EE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BBA-82E8-4899-855E-004C265A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8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1FBA-C78A-479A-8FC4-47194D38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A5D86-E536-4705-B2C5-C6141F551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4B9C7-C74E-4823-85A3-D3B27284B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1ECB6-3FDF-470A-BDA5-7A690D5D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AD0A-C10C-4E0A-B605-25872C88A4C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69D5E-D306-42F8-8042-26EB6982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D995C-220D-48C0-AD77-B49131B3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FBBA-82E8-4899-855E-004C265A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57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D4428F-1F34-41D6-86BB-EBFD1D4D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E6329-47FF-454D-B7E2-0F65964C1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15070-BAFC-4BCD-A47F-D84DA5087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7AD0A-C10C-4E0A-B605-25872C88A4C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11CD2-F393-4815-A0CE-D4D374838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D3CEF-D52B-4DBB-8E0C-3AC80D864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FBBA-82E8-4899-855E-004C265A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5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70" r:id="rId15"/>
    <p:sldLayoutId id="2147483671" r:id="rId16"/>
    <p:sldLayoutId id="2147483673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E68D-FC00-461A-A0FD-5C5E1075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551" y="2660650"/>
            <a:ext cx="9232900" cy="2332038"/>
          </a:xfrm>
        </p:spPr>
        <p:txBody>
          <a:bodyPr rtlCol="0" anchor="t"/>
          <a:lstStyle/>
          <a:p>
            <a:pPr>
              <a:defRPr/>
            </a:pPr>
            <a:r>
              <a:rPr lang="en-US" dirty="0"/>
              <a:t>Briefing to the Executive Secretary  </a:t>
            </a:r>
            <a:br>
              <a:rPr lang="en-US" dirty="0"/>
            </a:br>
            <a:br>
              <a:rPr lang="en-GB" sz="2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700" dirty="0">
                <a:solidFill>
                  <a:schemeClr val="accent1">
                    <a:lumMod val="50000"/>
                  </a:schemeClr>
                </a:solidFill>
              </a:rPr>
              <a:t>Walkthrough Presentation for UNCC-AA Renovation Project - Phase 2 + Phase 3</a:t>
            </a:r>
            <a:br>
              <a:rPr lang="en-US" sz="27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8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B122AE-0C1A-47BF-855A-BCD4F5D8462F}"/>
              </a:ext>
            </a:extLst>
          </p:cNvPr>
          <p:cNvSpPr txBox="1">
            <a:spLocks/>
          </p:cNvSpPr>
          <p:nvPr/>
        </p:nvSpPr>
        <p:spPr>
          <a:xfrm>
            <a:off x="8959851" y="5688014"/>
            <a:ext cx="2855912" cy="682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16 November 2020</a:t>
            </a:r>
          </a:p>
          <a:p>
            <a:pPr algn="r"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Addis Ababa, Ethiopia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56653CA0-F65B-4464-8713-FB2BC398D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8" y="1365250"/>
            <a:ext cx="6853238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1">
            <a:extLst>
              <a:ext uri="{FF2B5EF4-FFF2-40B4-BE49-F238E27FC236}">
                <a16:creationId xmlns:a16="http://schemas.microsoft.com/office/drawing/2014/main" id="{C0370C53-AA4B-442C-853C-E9A1F110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3" y="4200525"/>
            <a:ext cx="2527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Open plan stage arrangement - made  possible with easily removable furniture for flexible use (custom design)</a:t>
            </a:r>
            <a:endParaRPr lang="en-AU" altLang="en-US" sz="1000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D6BF7900-B58A-468A-9AD4-07C1333A0470}"/>
              </a:ext>
            </a:extLst>
          </p:cNvPr>
          <p:cNvSpPr/>
          <p:nvPr/>
        </p:nvSpPr>
        <p:spPr>
          <a:xfrm>
            <a:off x="8767764" y="4135438"/>
            <a:ext cx="149225" cy="584200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sp>
        <p:nvSpPr>
          <p:cNvPr id="7" name="Rectângulo arredondado 8">
            <a:extLst>
              <a:ext uri="{FF2B5EF4-FFF2-40B4-BE49-F238E27FC236}">
                <a16:creationId xmlns:a16="http://schemas.microsoft.com/office/drawing/2014/main" id="{DB0285E0-7D2C-4E78-8F4D-98695E07C9EF}"/>
              </a:ext>
            </a:extLst>
          </p:cNvPr>
          <p:cNvSpPr/>
          <p:nvPr/>
        </p:nvSpPr>
        <p:spPr>
          <a:xfrm>
            <a:off x="309563" y="125413"/>
            <a:ext cx="112776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PHASE 2 CR1 – open stage arrangement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843FD7-1932-4625-8DB4-7934DEDF0D91}"/>
              </a:ext>
            </a:extLst>
          </p:cNvPr>
          <p:cNvSpPr/>
          <p:nvPr/>
        </p:nvSpPr>
        <p:spPr>
          <a:xfrm>
            <a:off x="1443038" y="1247776"/>
            <a:ext cx="844550" cy="842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CBB2563-7FAA-4A0C-8D2E-0941B0BD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413" y="1401764"/>
            <a:ext cx="3182938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Brace 33">
            <a:extLst>
              <a:ext uri="{FF2B5EF4-FFF2-40B4-BE49-F238E27FC236}">
                <a16:creationId xmlns:a16="http://schemas.microsoft.com/office/drawing/2014/main" id="{D6BF7900-B58A-468A-9AD4-07C1333A0470}"/>
              </a:ext>
            </a:extLst>
          </p:cNvPr>
          <p:cNvSpPr/>
          <p:nvPr/>
        </p:nvSpPr>
        <p:spPr>
          <a:xfrm>
            <a:off x="5049839" y="3905250"/>
            <a:ext cx="142875" cy="584200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EF7E63-6308-4235-BA29-D3B6C6E0FC34}"/>
              </a:ext>
            </a:extLst>
          </p:cNvPr>
          <p:cNvCxnSpPr>
            <a:cxnSpLocks/>
          </p:cNvCxnSpPr>
          <p:nvPr/>
        </p:nvCxnSpPr>
        <p:spPr>
          <a:xfrm>
            <a:off x="4241801" y="3633789"/>
            <a:ext cx="0" cy="118268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81AC45BD-2158-4022-A11A-4C9EC42AA95E}"/>
              </a:ext>
            </a:extLst>
          </p:cNvPr>
          <p:cNvSpPr/>
          <p:nvPr/>
        </p:nvSpPr>
        <p:spPr>
          <a:xfrm>
            <a:off x="309563" y="125413"/>
            <a:ext cx="112776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Accessible Rostrum / speakers lectern</a:t>
            </a:r>
          </a:p>
        </p:txBody>
      </p:sp>
      <p:pic>
        <p:nvPicPr>
          <p:cNvPr id="12294" name="Picture 3">
            <a:extLst>
              <a:ext uri="{FF2B5EF4-FFF2-40B4-BE49-F238E27FC236}">
                <a16:creationId xmlns:a16="http://schemas.microsoft.com/office/drawing/2014/main" id="{F7CD8674-829E-4EA4-A1E3-293E07B7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913" y="1322389"/>
            <a:ext cx="5043488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21">
            <a:extLst>
              <a:ext uri="{FF2B5EF4-FFF2-40B4-BE49-F238E27FC236}">
                <a16:creationId xmlns:a16="http://schemas.microsoft.com/office/drawing/2014/main" id="{FDEDC17E-3FF1-4BC7-9860-2E9AEAD0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6" y="3930650"/>
            <a:ext cx="2527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Accessible furniture  </a:t>
            </a:r>
          </a:p>
          <a:p>
            <a:r>
              <a:rPr lang="en-US" altLang="en-US" sz="1000" b="1"/>
              <a:t>adjustable height speakers lectern</a:t>
            </a:r>
          </a:p>
          <a:p>
            <a:r>
              <a:rPr lang="en-US" altLang="en-US" sz="1000" b="1"/>
              <a:t>(suggested concept design)</a:t>
            </a:r>
          </a:p>
        </p:txBody>
      </p:sp>
      <p:sp>
        <p:nvSpPr>
          <p:cNvPr id="12296" name="TextBox 21">
            <a:extLst>
              <a:ext uri="{FF2B5EF4-FFF2-40B4-BE49-F238E27FC236}">
                <a16:creationId xmlns:a16="http://schemas.microsoft.com/office/drawing/2014/main" id="{B4DB098B-E9F3-42CD-A7E7-163B423E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2370139"/>
            <a:ext cx="2001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000" b="1"/>
              <a:t>Clear Acrylic Appearance </a:t>
            </a:r>
          </a:p>
          <a:p>
            <a:pPr algn="r"/>
            <a:r>
              <a:rPr lang="en-US" altLang="en-US" sz="1000" b="1"/>
              <a:t>(availability of accessible / </a:t>
            </a:r>
          </a:p>
          <a:p>
            <a:pPr algn="r"/>
            <a:r>
              <a:rPr lang="en-US" altLang="en-US" sz="1000" b="1"/>
              <a:t>adjustable units to be explored)</a:t>
            </a:r>
            <a:endParaRPr lang="en-AU" altLang="en-US" sz="10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5D4FCB-FF02-43B5-AD00-2458BB2BEE3E}"/>
              </a:ext>
            </a:extLst>
          </p:cNvPr>
          <p:cNvCxnSpPr>
            <a:cxnSpLocks/>
          </p:cNvCxnSpPr>
          <p:nvPr/>
        </p:nvCxnSpPr>
        <p:spPr>
          <a:xfrm>
            <a:off x="7296152" y="2628900"/>
            <a:ext cx="1857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Brace 30">
            <a:extLst>
              <a:ext uri="{FF2B5EF4-FFF2-40B4-BE49-F238E27FC236}">
                <a16:creationId xmlns:a16="http://schemas.microsoft.com/office/drawing/2014/main" id="{23562778-DBA0-40A2-A1C7-9A2615D81A3B}"/>
              </a:ext>
            </a:extLst>
          </p:cNvPr>
          <p:cNvSpPr/>
          <p:nvPr/>
        </p:nvSpPr>
        <p:spPr>
          <a:xfrm>
            <a:off x="8767763" y="1395413"/>
            <a:ext cx="153988" cy="1439862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sp>
        <p:nvSpPr>
          <p:cNvPr id="13315" name="TextBox 32">
            <a:extLst>
              <a:ext uri="{FF2B5EF4-FFF2-40B4-BE49-F238E27FC236}">
                <a16:creationId xmlns:a16="http://schemas.microsoft.com/office/drawing/2014/main" id="{A4F478B3-D545-43CA-BC1E-D6E2B6970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3" y="2038351"/>
            <a:ext cx="2527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Screen permanent fixed for COM2020</a:t>
            </a:r>
            <a:endParaRPr lang="en-AU" altLang="en-US" sz="1000"/>
          </a:p>
        </p:txBody>
      </p:sp>
      <p:pic>
        <p:nvPicPr>
          <p:cNvPr id="13316" name="Picture 19">
            <a:extLst>
              <a:ext uri="{FF2B5EF4-FFF2-40B4-BE49-F238E27FC236}">
                <a16:creationId xmlns:a16="http://schemas.microsoft.com/office/drawing/2014/main" id="{5085F195-68C6-4666-A4BC-3D62A98CB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1376363"/>
            <a:ext cx="8199438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2">
            <a:extLst>
              <a:ext uri="{FF2B5EF4-FFF2-40B4-BE49-F238E27FC236}">
                <a16:creationId xmlns:a16="http://schemas.microsoft.com/office/drawing/2014/main" id="{CD761935-5C36-495E-A1D1-24B66298C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3" y="4329113"/>
            <a:ext cx="2527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Permanent removal of existing podiums</a:t>
            </a:r>
            <a:endParaRPr lang="en-AU" altLang="en-US" sz="1000"/>
          </a:p>
        </p:txBody>
      </p:sp>
      <p:sp>
        <p:nvSpPr>
          <p:cNvPr id="13318" name="TextBox 24">
            <a:extLst>
              <a:ext uri="{FF2B5EF4-FFF2-40B4-BE49-F238E27FC236}">
                <a16:creationId xmlns:a16="http://schemas.microsoft.com/office/drawing/2014/main" id="{D068C05B-9BB9-48B7-84D2-BFCB218F4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3" y="3349626"/>
            <a:ext cx="2527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Final Position of UN logo to be confirmed</a:t>
            </a:r>
            <a:endParaRPr lang="en-AU" altLang="en-US" sz="1000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6A8A952B-2BD3-4129-974B-987B20537DC4}"/>
              </a:ext>
            </a:extLst>
          </p:cNvPr>
          <p:cNvSpPr/>
          <p:nvPr/>
        </p:nvSpPr>
        <p:spPr>
          <a:xfrm>
            <a:off x="8767763" y="4135438"/>
            <a:ext cx="153988" cy="584200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F039C4-CE15-42AC-AAD6-000C10EFA027}"/>
              </a:ext>
            </a:extLst>
          </p:cNvPr>
          <p:cNvCxnSpPr>
            <a:cxnSpLocks/>
          </p:cNvCxnSpPr>
          <p:nvPr/>
        </p:nvCxnSpPr>
        <p:spPr>
          <a:xfrm flipH="1">
            <a:off x="8767763" y="3459163"/>
            <a:ext cx="1539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ângulo arredondado 8">
            <a:extLst>
              <a:ext uri="{FF2B5EF4-FFF2-40B4-BE49-F238E27FC236}">
                <a16:creationId xmlns:a16="http://schemas.microsoft.com/office/drawing/2014/main" id="{494A7422-20EA-4E07-9381-DC96902205E5}"/>
              </a:ext>
            </a:extLst>
          </p:cNvPr>
          <p:cNvSpPr/>
          <p:nvPr/>
        </p:nvSpPr>
        <p:spPr>
          <a:xfrm>
            <a:off x="309563" y="125413"/>
            <a:ext cx="112776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PHASE 2 CR2 - Demolition and removal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>
            <a:extLst>
              <a:ext uri="{FF2B5EF4-FFF2-40B4-BE49-F238E27FC236}">
                <a16:creationId xmlns:a16="http://schemas.microsoft.com/office/drawing/2014/main" id="{B4BB2F29-E841-483A-BD9F-C616824C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9" y="1395414"/>
            <a:ext cx="81502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38369386-6333-44DF-A918-358803D9B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8114" y="3892550"/>
            <a:ext cx="25574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New stair and platform elevator access to stage level. No accessible ramps possible in CR2 due to space constraints</a:t>
            </a:r>
          </a:p>
          <a:p>
            <a:endParaRPr lang="en-US" altLang="en-US" sz="1000" b="1"/>
          </a:p>
          <a:p>
            <a:r>
              <a:rPr lang="en-US" altLang="en-US" sz="1000" b="1"/>
              <a:t>Accessible speakers desks and podium refurbishment with modifications to allow for flexible stage arrangements.</a:t>
            </a:r>
            <a:endParaRPr lang="en-AU" altLang="en-US" sz="1000"/>
          </a:p>
        </p:txBody>
      </p:sp>
      <p:sp>
        <p:nvSpPr>
          <p:cNvPr id="14340" name="TextBox 10">
            <a:extLst>
              <a:ext uri="{FF2B5EF4-FFF2-40B4-BE49-F238E27FC236}">
                <a16:creationId xmlns:a16="http://schemas.microsoft.com/office/drawing/2014/main" id="{92561443-F6D8-47C4-8031-A2E0AEE56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8113" y="3300413"/>
            <a:ext cx="255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UN logo to be positioned for best line of sight from delegates desks</a:t>
            </a:r>
            <a:endParaRPr lang="en-AU" altLang="en-US" sz="100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A3A5A7E-FD00-4A3C-BABB-4340EB645FA4}"/>
              </a:ext>
            </a:extLst>
          </p:cNvPr>
          <p:cNvSpPr/>
          <p:nvPr/>
        </p:nvSpPr>
        <p:spPr>
          <a:xfrm>
            <a:off x="8756652" y="4135438"/>
            <a:ext cx="153987" cy="584200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D94643-AD23-403A-9F31-55ADF1339C36}"/>
              </a:ext>
            </a:extLst>
          </p:cNvPr>
          <p:cNvCxnSpPr>
            <a:cxnSpLocks/>
          </p:cNvCxnSpPr>
          <p:nvPr/>
        </p:nvCxnSpPr>
        <p:spPr>
          <a:xfrm flipH="1">
            <a:off x="8756652" y="3459163"/>
            <a:ext cx="1539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343" name="TextBox 13">
            <a:extLst>
              <a:ext uri="{FF2B5EF4-FFF2-40B4-BE49-F238E27FC236}">
                <a16:creationId xmlns:a16="http://schemas.microsoft.com/office/drawing/2014/main" id="{F1764EE9-F024-4DEE-BE3E-9B2F4EE68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8114" y="5305425"/>
            <a:ext cx="25574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altLang="en-US" sz="1000"/>
              <a:t>Replacement carpet, power to delegate desks and a selected desk made to accessible height.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275285-9F27-4657-B7A7-FED8CB0450D0}"/>
              </a:ext>
            </a:extLst>
          </p:cNvPr>
          <p:cNvCxnSpPr>
            <a:cxnSpLocks/>
          </p:cNvCxnSpPr>
          <p:nvPr/>
        </p:nvCxnSpPr>
        <p:spPr>
          <a:xfrm flipH="1">
            <a:off x="8756652" y="5548313"/>
            <a:ext cx="1539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C408B8EC-4170-448D-B74B-F0B49DAE2061}"/>
              </a:ext>
            </a:extLst>
          </p:cNvPr>
          <p:cNvSpPr/>
          <p:nvPr/>
        </p:nvSpPr>
        <p:spPr>
          <a:xfrm>
            <a:off x="8758238" y="1395413"/>
            <a:ext cx="153988" cy="1439862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sp>
        <p:nvSpPr>
          <p:cNvPr id="14346" name="TextBox 16">
            <a:extLst>
              <a:ext uri="{FF2B5EF4-FFF2-40B4-BE49-F238E27FC236}">
                <a16:creationId xmlns:a16="http://schemas.microsoft.com/office/drawing/2014/main" id="{8D76B41D-CDC1-4909-A12C-BE3E3A16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8113" y="1938339"/>
            <a:ext cx="2559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9x4m LED wall suspended from ceiling on rigid metal frame, speakers relocated to sides in existing cut-outs</a:t>
            </a:r>
            <a:endParaRPr lang="en-AU" altLang="en-US" sz="1000"/>
          </a:p>
        </p:txBody>
      </p:sp>
      <p:sp>
        <p:nvSpPr>
          <p:cNvPr id="18" name="Rectângulo arredondado 8">
            <a:extLst>
              <a:ext uri="{FF2B5EF4-FFF2-40B4-BE49-F238E27FC236}">
                <a16:creationId xmlns:a16="http://schemas.microsoft.com/office/drawing/2014/main" id="{23149ABE-F865-4DE6-87B9-2FF0BD91CD1D}"/>
              </a:ext>
            </a:extLst>
          </p:cNvPr>
          <p:cNvSpPr/>
          <p:nvPr/>
        </p:nvSpPr>
        <p:spPr>
          <a:xfrm>
            <a:off x="309563" y="125413"/>
            <a:ext cx="112776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PHASE 2 CR2 – speakers podium arrangement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42A14F72-4604-478D-9FE7-F3BA380B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1382714"/>
            <a:ext cx="8167688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1">
            <a:extLst>
              <a:ext uri="{FF2B5EF4-FFF2-40B4-BE49-F238E27FC236}">
                <a16:creationId xmlns:a16="http://schemas.microsoft.com/office/drawing/2014/main" id="{9264C752-DAD1-480E-B337-6AAA0EA22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977" y="4168775"/>
            <a:ext cx="2516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Open plan stage arrangement - made  possible with easily removable furniture for flexible use (custom design)</a:t>
            </a:r>
            <a:endParaRPr lang="en-AU" altLang="en-US" sz="1000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D6BF7900-B58A-468A-9AD4-07C1333A0470}"/>
              </a:ext>
            </a:extLst>
          </p:cNvPr>
          <p:cNvSpPr/>
          <p:nvPr/>
        </p:nvSpPr>
        <p:spPr>
          <a:xfrm>
            <a:off x="8767763" y="4135438"/>
            <a:ext cx="153988" cy="584200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sp>
        <p:nvSpPr>
          <p:cNvPr id="7" name="Rectângulo arredondado 8">
            <a:extLst>
              <a:ext uri="{FF2B5EF4-FFF2-40B4-BE49-F238E27FC236}">
                <a16:creationId xmlns:a16="http://schemas.microsoft.com/office/drawing/2014/main" id="{60904790-0A14-46A4-9412-ACE88378884A}"/>
              </a:ext>
            </a:extLst>
          </p:cNvPr>
          <p:cNvSpPr/>
          <p:nvPr/>
        </p:nvSpPr>
        <p:spPr>
          <a:xfrm>
            <a:off x="309563" y="125413"/>
            <a:ext cx="112776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PHASE 2 CR2 – open stage arrangement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1B1730-C66E-4872-838E-F90AEDAA96FA}"/>
              </a:ext>
            </a:extLst>
          </p:cNvPr>
          <p:cNvSpPr/>
          <p:nvPr/>
        </p:nvSpPr>
        <p:spPr>
          <a:xfrm>
            <a:off x="10390189" y="241300"/>
            <a:ext cx="1387475" cy="1258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AU" sz="857"/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FF7F09BF-E608-4DE0-9181-C23D4B664E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9564" y="1025525"/>
            <a:ext cx="11287125" cy="5130800"/>
          </a:xfrm>
        </p:spPr>
        <p:txBody>
          <a:bodyPr/>
          <a:lstStyle/>
          <a:p>
            <a:pPr defTabSz="608013"/>
            <a:r>
              <a:rPr lang="en-GB" altLang="en-US" b="1"/>
              <a:t>Revised Tender Package completed for issue to bidders</a:t>
            </a:r>
            <a:endParaRPr lang="en-GB" altLang="en-US" b="1" u="sng"/>
          </a:p>
          <a:p>
            <a:pPr defTabSz="608013"/>
            <a:endParaRPr lang="en-GB" altLang="en-US" b="1"/>
          </a:p>
          <a:p>
            <a:pPr defTabSz="608013"/>
            <a:r>
              <a:rPr lang="en-GB" altLang="en-US" b="1"/>
              <a:t>CONSTRUCTION </a:t>
            </a:r>
          </a:p>
          <a:p>
            <a:pPr defTabSz="608013"/>
            <a:r>
              <a:rPr lang="en-GB" altLang="en-US" b="1"/>
              <a:t>Implementation is to be staged between conference halls - </a:t>
            </a:r>
            <a:r>
              <a:rPr lang="en-GB" altLang="en-US" b="1" i="1"/>
              <a:t>to keep one main room available at all times</a:t>
            </a:r>
          </a:p>
          <a:p>
            <a:pPr defTabSz="608013"/>
            <a:r>
              <a:rPr lang="en-GB" altLang="en-US" b="1"/>
              <a:t>Construction estimated to begin in CR1 in Q2 2021 (9 months)</a:t>
            </a:r>
          </a:p>
          <a:p>
            <a:pPr defTabSz="608013"/>
            <a:r>
              <a:rPr lang="en-GB" altLang="en-US" b="1"/>
              <a:t>Construction estimated to begin in CR2 in Q1 2022 (7 months)</a:t>
            </a:r>
          </a:p>
          <a:p>
            <a:pPr defTabSz="608013"/>
            <a:r>
              <a:rPr lang="en-GB" altLang="en-US" b="1">
                <a:solidFill>
                  <a:srgbClr val="C00000"/>
                </a:solidFill>
              </a:rPr>
              <a:t>Note: </a:t>
            </a:r>
            <a:r>
              <a:rPr lang="en-GB" altLang="en-US" b="1"/>
              <a:t>Major conference to be held in </a:t>
            </a:r>
            <a:r>
              <a:rPr lang="en-GB" altLang="en-US" b="1">
                <a:solidFill>
                  <a:srgbClr val="C00000"/>
                </a:solidFill>
              </a:rPr>
              <a:t>October 2022 </a:t>
            </a:r>
            <a:r>
              <a:rPr lang="en-GB" altLang="en-US" b="1"/>
              <a:t>requiring all upgrades to be complete, with facilities operational and ready to use</a:t>
            </a:r>
          </a:p>
          <a:p>
            <a:pPr defTabSz="608013"/>
            <a:endParaRPr lang="en-GB" altLang="en-US" b="1"/>
          </a:p>
          <a:p>
            <a:pPr defTabSz="608013"/>
            <a:endParaRPr lang="en-AU" altLang="en-US" b="1"/>
          </a:p>
          <a:p>
            <a:pPr defTabSz="608013"/>
            <a:endParaRPr lang="en-AU" altLang="en-US" b="1"/>
          </a:p>
        </p:txBody>
      </p:sp>
      <p:sp>
        <p:nvSpPr>
          <p:cNvPr id="6" name="Rectângulo arredondado 8">
            <a:extLst>
              <a:ext uri="{FF2B5EF4-FFF2-40B4-BE49-F238E27FC236}">
                <a16:creationId xmlns:a16="http://schemas.microsoft.com/office/drawing/2014/main" id="{C093B046-A70F-4975-A02C-3D34019162B6}"/>
              </a:ext>
            </a:extLst>
          </p:cNvPr>
          <p:cNvSpPr/>
          <p:nvPr/>
        </p:nvSpPr>
        <p:spPr>
          <a:xfrm>
            <a:off x="309563" y="125413"/>
            <a:ext cx="112776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PHASE 2 - Design and Documentation for Tender</a:t>
            </a:r>
          </a:p>
        </p:txBody>
      </p:sp>
      <p:sp>
        <p:nvSpPr>
          <p:cNvPr id="7" name="Rectângulo arredondado 8">
            <a:extLst>
              <a:ext uri="{FF2B5EF4-FFF2-40B4-BE49-F238E27FC236}">
                <a16:creationId xmlns:a16="http://schemas.microsoft.com/office/drawing/2014/main" id="{ECD698EF-46A6-4FF0-A6D9-5A47FD143C8E}"/>
              </a:ext>
            </a:extLst>
          </p:cNvPr>
          <p:cNvSpPr/>
          <p:nvPr/>
        </p:nvSpPr>
        <p:spPr>
          <a:xfrm>
            <a:off x="309563" y="2533650"/>
            <a:ext cx="112776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PHASE 2 - Construction Milestones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8">
            <a:extLst>
              <a:ext uri="{FF2B5EF4-FFF2-40B4-BE49-F238E27FC236}">
                <a16:creationId xmlns:a16="http://schemas.microsoft.com/office/drawing/2014/main" id="{60904790-0A14-46A4-9412-ACE88378884A}"/>
              </a:ext>
            </a:extLst>
          </p:cNvPr>
          <p:cNvSpPr/>
          <p:nvPr/>
        </p:nvSpPr>
        <p:spPr>
          <a:xfrm>
            <a:off x="309563" y="125413"/>
            <a:ext cx="112776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UNCC-AA PHASE 2 Project Cost Estimates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78CDF-6356-4CC9-A90D-2DDBA2AFE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2" y="1214846"/>
            <a:ext cx="11277599" cy="4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6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8">
            <a:extLst>
              <a:ext uri="{FF2B5EF4-FFF2-40B4-BE49-F238E27FC236}">
                <a16:creationId xmlns:a16="http://schemas.microsoft.com/office/drawing/2014/main" id="{60904790-0A14-46A4-9412-ACE88378884A}"/>
              </a:ext>
            </a:extLst>
          </p:cNvPr>
          <p:cNvSpPr/>
          <p:nvPr/>
        </p:nvSpPr>
        <p:spPr>
          <a:xfrm>
            <a:off x="309562" y="125413"/>
            <a:ext cx="11577637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UNCC-AA PHASE 2 Project Risks and Constraints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41191-E7C3-45EE-9750-17D79B67F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2" y="1306286"/>
            <a:ext cx="11577637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5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8">
            <a:extLst>
              <a:ext uri="{FF2B5EF4-FFF2-40B4-BE49-F238E27FC236}">
                <a16:creationId xmlns:a16="http://schemas.microsoft.com/office/drawing/2014/main" id="{60904790-0A14-46A4-9412-ACE88378884A}"/>
              </a:ext>
            </a:extLst>
          </p:cNvPr>
          <p:cNvSpPr/>
          <p:nvPr/>
        </p:nvSpPr>
        <p:spPr>
          <a:xfrm>
            <a:off x="309562" y="125493"/>
            <a:ext cx="11577637" cy="7491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UNCC-AA PHASE 1 – Recognition of the Project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66A0D-75F9-4E63-B0F5-6DE158EBC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3" y="1149531"/>
            <a:ext cx="11577636" cy="5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37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8">
            <a:extLst>
              <a:ext uri="{FF2B5EF4-FFF2-40B4-BE49-F238E27FC236}">
                <a16:creationId xmlns:a16="http://schemas.microsoft.com/office/drawing/2014/main" id="{60904790-0A14-46A4-9412-ACE88378884A}"/>
              </a:ext>
            </a:extLst>
          </p:cNvPr>
          <p:cNvSpPr/>
          <p:nvPr/>
        </p:nvSpPr>
        <p:spPr>
          <a:xfrm>
            <a:off x="309562" y="-27741"/>
            <a:ext cx="11577637" cy="10556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UNCC-AA PHASE 1 – Recognition of the Project team </a:t>
            </a:r>
            <a:r>
              <a:rPr lang="en-GB" b="1" i="1" dirty="0">
                <a:latin typeface="Century Gothic" panose="020B0502020202020204" pitchFamily="34" charset="0"/>
              </a:rPr>
              <a:t>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AD57A-7EEF-4401-BB68-D63DC2F10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2" y="1308537"/>
            <a:ext cx="11577636" cy="49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8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8"/>
          <p:cNvSpPr/>
          <p:nvPr/>
        </p:nvSpPr>
        <p:spPr>
          <a:xfrm>
            <a:off x="349135" y="218070"/>
            <a:ext cx="11504814" cy="6810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GB" sz="2800" b="1" dirty="0">
                <a:latin typeface="Century Gothic" panose="020B0502020202020204" pitchFamily="34" charset="0"/>
              </a:rPr>
              <a:t>Accomplishments of UNCC-AA Phase 1 project</a:t>
            </a:r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338051" y="933159"/>
            <a:ext cx="11515898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5738" indent="-1460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Successful procurement and installation of;</a:t>
            </a:r>
          </a:p>
          <a:p>
            <a:pPr marL="939800" lvl="1" indent="-342900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2 large LED screens and their 2 UPS systems for CR1 and CR2</a:t>
            </a:r>
          </a:p>
          <a:p>
            <a:pPr marL="939800" lvl="1" indent="-342900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HD Wifi equipment for the whole UNECA compound</a:t>
            </a:r>
          </a:p>
          <a:p>
            <a:pPr marL="939800" lvl="1" indent="-342900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80 Yoga laptops</a:t>
            </a:r>
          </a:p>
          <a:p>
            <a:pPr marL="939800" lvl="1" indent="-342900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21 water dispensers for the Conference area</a:t>
            </a:r>
          </a:p>
          <a:p>
            <a:pPr marL="939800" lvl="1" indent="-342900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20 totems for Conference of Ministers 2020 </a:t>
            </a:r>
          </a:p>
          <a:p>
            <a:pPr marL="939800" lvl="1" indent="-342900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Video distribution infrastructure for LBR, CR4-CR5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Accomplishments of 2 TEMPORARY Davos style stages for CR1 and CR2 and structural mounting of new Video Screens (1 permanent in CR2 and 1 temporary in CR1). 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Completion of Video feed telecommunications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fibre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 cabling for CR1, CR2 and Niger building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Successful enhancement of audio-visual projection in other smaller conference rooms for CR3 to CR6 and LBR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Delivery of an e-Conference platform - CoM2020 Conference Website and Paper smart portal, procurement and installation of 1 digital printer</a:t>
            </a:r>
          </a:p>
          <a:p>
            <a:pPr>
              <a:spcBef>
                <a:spcPts val="1200"/>
              </a:spcBef>
              <a:buFontTx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75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5EB1058-CEAF-417E-ACF5-06FADD2D8510}"/>
              </a:ext>
            </a:extLst>
          </p:cNvPr>
          <p:cNvSpPr>
            <a:spLocks/>
          </p:cNvSpPr>
          <p:nvPr/>
        </p:nvSpPr>
        <p:spPr bwMode="auto">
          <a:xfrm>
            <a:off x="1036639" y="2700339"/>
            <a:ext cx="101187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500" b="1">
                <a:latin typeface="Lato" pitchFamily="34" charset="0"/>
                <a:ea typeface="MS PGothic" panose="020B0600070205080204" pitchFamily="34" charset="-128"/>
                <a:cs typeface="Calibri" panose="020F0502020204030204" pitchFamily="34" charset="0"/>
                <a:sym typeface="Lato" pitchFamily="34" charset="0"/>
              </a:rPr>
              <a:t>Thank you for your attention.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9A785FA3-1AD2-4028-8F34-3C268AEFE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8" y="1379539"/>
            <a:ext cx="786765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1">
            <a:extLst>
              <a:ext uri="{FF2B5EF4-FFF2-40B4-BE49-F238E27FC236}">
                <a16:creationId xmlns:a16="http://schemas.microsoft.com/office/drawing/2014/main" id="{2B34EA3D-A5F9-4D1F-8549-45662A42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4348163"/>
            <a:ext cx="2620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 dirty="0"/>
              <a:t>Davos Style accessible stage </a:t>
            </a:r>
            <a:endParaRPr lang="en-AU" altLang="en-US" sz="1000" dirty="0"/>
          </a:p>
        </p:txBody>
      </p:sp>
      <p:sp>
        <p:nvSpPr>
          <p:cNvPr id="11268" name="TextBox 31">
            <a:extLst>
              <a:ext uri="{FF2B5EF4-FFF2-40B4-BE49-F238E27FC236}">
                <a16:creationId xmlns:a16="http://schemas.microsoft.com/office/drawing/2014/main" id="{C30C2AB1-969B-4F1F-9950-0BB399C3C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3294063"/>
            <a:ext cx="222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Retain Upper Podium for Conference Services during interim </a:t>
            </a:r>
            <a:endParaRPr lang="en-AU" altLang="en-US" sz="1000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D6BF7900-B58A-468A-9AD4-07C1333A0470}"/>
              </a:ext>
            </a:extLst>
          </p:cNvPr>
          <p:cNvSpPr/>
          <p:nvPr/>
        </p:nvSpPr>
        <p:spPr>
          <a:xfrm>
            <a:off x="8693152" y="4135438"/>
            <a:ext cx="153987" cy="584200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4B7CF4C-FEA2-4539-9E7F-B7400D61E267}"/>
              </a:ext>
            </a:extLst>
          </p:cNvPr>
          <p:cNvCxnSpPr>
            <a:cxnSpLocks/>
          </p:cNvCxnSpPr>
          <p:nvPr/>
        </p:nvCxnSpPr>
        <p:spPr>
          <a:xfrm flipH="1">
            <a:off x="8693152" y="3459163"/>
            <a:ext cx="1539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271" name="TextBox 35">
            <a:extLst>
              <a:ext uri="{FF2B5EF4-FFF2-40B4-BE49-F238E27FC236}">
                <a16:creationId xmlns:a16="http://schemas.microsoft.com/office/drawing/2014/main" id="{F4D057A8-619E-431E-9744-220535AA1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5376863"/>
            <a:ext cx="2620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modification of a single delegate desk for accessible access</a:t>
            </a:r>
            <a:endParaRPr lang="en-AU" altLang="en-US" sz="100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518EF79-9285-435D-979E-420AB335AAD0}"/>
              </a:ext>
            </a:extLst>
          </p:cNvPr>
          <p:cNvCxnSpPr>
            <a:cxnSpLocks/>
          </p:cNvCxnSpPr>
          <p:nvPr/>
        </p:nvCxnSpPr>
        <p:spPr>
          <a:xfrm flipH="1">
            <a:off x="8693152" y="5548313"/>
            <a:ext cx="1539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Right Brace 37">
            <a:extLst>
              <a:ext uri="{FF2B5EF4-FFF2-40B4-BE49-F238E27FC236}">
                <a16:creationId xmlns:a16="http://schemas.microsoft.com/office/drawing/2014/main" id="{E7C57026-EC2E-41C3-A95E-668158BB023D}"/>
              </a:ext>
            </a:extLst>
          </p:cNvPr>
          <p:cNvSpPr/>
          <p:nvPr/>
        </p:nvSpPr>
        <p:spPr>
          <a:xfrm>
            <a:off x="8693152" y="1433513"/>
            <a:ext cx="142875" cy="1439862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sp>
        <p:nvSpPr>
          <p:cNvPr id="11274" name="TextBox 38">
            <a:extLst>
              <a:ext uri="{FF2B5EF4-FFF2-40B4-BE49-F238E27FC236}">
                <a16:creationId xmlns:a16="http://schemas.microsoft.com/office/drawing/2014/main" id="{A0260B7B-4CF3-48A7-B2F7-A78EAC77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426" y="1879601"/>
            <a:ext cx="25971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 dirty="0"/>
              <a:t>Installation of 12x4m LED wall </a:t>
            </a:r>
          </a:p>
          <a:p>
            <a:r>
              <a:rPr lang="en-US" altLang="en-US" sz="1000" b="1" dirty="0"/>
              <a:t>(temporary installation due to time constraints - standing steel frame fixed to existing structure)</a:t>
            </a:r>
          </a:p>
          <a:p>
            <a:endParaRPr lang="en-US" altLang="en-US" sz="1000" b="1" dirty="0"/>
          </a:p>
        </p:txBody>
      </p:sp>
      <p:sp>
        <p:nvSpPr>
          <p:cNvPr id="14" name="Rectângulo arredondado 8">
            <a:extLst>
              <a:ext uri="{FF2B5EF4-FFF2-40B4-BE49-F238E27FC236}">
                <a16:creationId xmlns:a16="http://schemas.microsoft.com/office/drawing/2014/main" id="{9606406F-925D-44E8-B819-C0B8DDF4F844}"/>
              </a:ext>
            </a:extLst>
          </p:cNvPr>
          <p:cNvSpPr/>
          <p:nvPr/>
        </p:nvSpPr>
        <p:spPr>
          <a:xfrm>
            <a:off x="309563" y="125413"/>
            <a:ext cx="112776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PHASE 1 - CR1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6">
            <a:extLst>
              <a:ext uri="{FF2B5EF4-FFF2-40B4-BE49-F238E27FC236}">
                <a16:creationId xmlns:a16="http://schemas.microsoft.com/office/drawing/2014/main" id="{B9FE5A8F-3AD7-4371-8DEE-A7177685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188" y="4348163"/>
            <a:ext cx="2592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 dirty="0"/>
              <a:t>Davos Style accessible stage </a:t>
            </a:r>
            <a:endParaRPr lang="en-AU" altLang="en-US" sz="1000" dirty="0"/>
          </a:p>
        </p:txBody>
      </p:sp>
      <p:sp>
        <p:nvSpPr>
          <p:cNvPr id="12291" name="TextBox 17">
            <a:extLst>
              <a:ext uri="{FF2B5EF4-FFF2-40B4-BE49-F238E27FC236}">
                <a16:creationId xmlns:a16="http://schemas.microsoft.com/office/drawing/2014/main" id="{544EC190-331F-4D8C-BA27-B16C8663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188" y="3294063"/>
            <a:ext cx="259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Retain Upper Podium for Conference Services during interim </a:t>
            </a:r>
            <a:endParaRPr lang="en-AU" altLang="en-US" sz="100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40995518-E310-4C4E-9408-5E2D3D6C89C4}"/>
              </a:ext>
            </a:extLst>
          </p:cNvPr>
          <p:cNvSpPr/>
          <p:nvPr/>
        </p:nvSpPr>
        <p:spPr>
          <a:xfrm>
            <a:off x="8693152" y="4135438"/>
            <a:ext cx="153987" cy="584200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0ED914-B1EF-4025-B2D0-09FFEEB30668}"/>
              </a:ext>
            </a:extLst>
          </p:cNvPr>
          <p:cNvCxnSpPr>
            <a:cxnSpLocks/>
          </p:cNvCxnSpPr>
          <p:nvPr/>
        </p:nvCxnSpPr>
        <p:spPr>
          <a:xfrm flipH="1">
            <a:off x="8693152" y="3459163"/>
            <a:ext cx="1539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294" name="TextBox 23">
            <a:extLst>
              <a:ext uri="{FF2B5EF4-FFF2-40B4-BE49-F238E27FC236}">
                <a16:creationId xmlns:a16="http://schemas.microsoft.com/office/drawing/2014/main" id="{FE42502D-CBC3-43E2-A9D8-6A0CC4B7C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189" y="5100638"/>
            <a:ext cx="2593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Proposal is for modification of a single delegate desk for accessible access</a:t>
            </a:r>
            <a:endParaRPr lang="en-AU" altLang="en-US" sz="100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7F86EC-85BD-4408-9BA6-A386577C1FC0}"/>
              </a:ext>
            </a:extLst>
          </p:cNvPr>
          <p:cNvCxnSpPr>
            <a:cxnSpLocks/>
          </p:cNvCxnSpPr>
          <p:nvPr/>
        </p:nvCxnSpPr>
        <p:spPr>
          <a:xfrm flipH="1">
            <a:off x="8693152" y="5272088"/>
            <a:ext cx="1539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3562778-DBA0-40A2-A1C7-9A2615D81A3B}"/>
              </a:ext>
            </a:extLst>
          </p:cNvPr>
          <p:cNvSpPr/>
          <p:nvPr/>
        </p:nvSpPr>
        <p:spPr>
          <a:xfrm>
            <a:off x="8693152" y="1395413"/>
            <a:ext cx="155575" cy="1439862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pic>
        <p:nvPicPr>
          <p:cNvPr id="12297" name="Picture 19">
            <a:extLst>
              <a:ext uri="{FF2B5EF4-FFF2-40B4-BE49-F238E27FC236}">
                <a16:creationId xmlns:a16="http://schemas.microsoft.com/office/drawing/2014/main" id="{C269B70F-4ECD-4E6B-BC0A-C82E23A2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9" y="1377951"/>
            <a:ext cx="783907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11">
            <a:extLst>
              <a:ext uri="{FF2B5EF4-FFF2-40B4-BE49-F238E27FC236}">
                <a16:creationId xmlns:a16="http://schemas.microsoft.com/office/drawing/2014/main" id="{9E2B4951-3D2A-47BA-87C6-3A0A549EE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777" y="1835151"/>
            <a:ext cx="2592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9x4m LED wall suspended from ceiling on rigid metal frame, speakers relocated to sides in existing cut-outs</a:t>
            </a:r>
          </a:p>
          <a:p>
            <a:r>
              <a:rPr lang="en-US" altLang="en-US" sz="1000" b="1"/>
              <a:t>(permanent installation)</a:t>
            </a:r>
            <a:endParaRPr lang="en-AU" altLang="en-US" sz="1000"/>
          </a:p>
        </p:txBody>
      </p:sp>
      <p:sp>
        <p:nvSpPr>
          <p:cNvPr id="14" name="Rectângulo arredondado 8">
            <a:extLst>
              <a:ext uri="{FF2B5EF4-FFF2-40B4-BE49-F238E27FC236}">
                <a16:creationId xmlns:a16="http://schemas.microsoft.com/office/drawing/2014/main" id="{0DB1409A-542B-491E-96D0-43E5CCE335EB}"/>
              </a:ext>
            </a:extLst>
          </p:cNvPr>
          <p:cNvSpPr/>
          <p:nvPr/>
        </p:nvSpPr>
        <p:spPr>
          <a:xfrm>
            <a:off x="309563" y="125413"/>
            <a:ext cx="112776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PHASE 1 – CR2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8">
            <a:extLst>
              <a:ext uri="{FF2B5EF4-FFF2-40B4-BE49-F238E27FC236}">
                <a16:creationId xmlns:a16="http://schemas.microsoft.com/office/drawing/2014/main" id="{60904790-0A14-46A4-9412-ACE88378884A}"/>
              </a:ext>
            </a:extLst>
          </p:cNvPr>
          <p:cNvSpPr/>
          <p:nvPr/>
        </p:nvSpPr>
        <p:spPr>
          <a:xfrm>
            <a:off x="309563" y="125413"/>
            <a:ext cx="112776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UNCC-AA PHASE 1 Project Costs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0BB0B-5E87-474D-BB0C-25D7E8976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3" y="1802674"/>
            <a:ext cx="11277600" cy="23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8"/>
          <p:cNvSpPr/>
          <p:nvPr/>
        </p:nvSpPr>
        <p:spPr>
          <a:xfrm>
            <a:off x="349135" y="218070"/>
            <a:ext cx="11504814" cy="6810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GB" sz="2800" b="1" dirty="0">
                <a:latin typeface="Century Gothic" panose="020B0502020202020204" pitchFamily="34" charset="0"/>
              </a:rPr>
              <a:t>Planned work for UNCC-AA Phase 2 Project – 2021 onwards</a:t>
            </a:r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338051" y="933159"/>
            <a:ext cx="11515898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5738" indent="-1460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Architectural improvements for CR1  and CR2 for permanent stages, accessibility and carpeting/permanent power and accessible rostrums/speakers lecterns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Conference Management Simultaneous Interpretation, Voting system and Digital Displays for CR1-6, SBR and LBR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Audio-visual Improvements for CR1-6, SBR and LBR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IT-related enhancements for conference rooms on;</a:t>
            </a:r>
          </a:p>
          <a:p>
            <a:pPr marL="939800" lvl="1" indent="-342900">
              <a:spcBef>
                <a:spcPts val="1200"/>
              </a:spcBef>
              <a:buFont typeface="+mj-lt"/>
              <a:buAutoNum type="alphaLcParenR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Audio-visual improvements</a:t>
            </a:r>
          </a:p>
          <a:p>
            <a:pPr marL="939800" lvl="1" indent="-342900">
              <a:spcBef>
                <a:spcPts val="1200"/>
              </a:spcBef>
              <a:buFont typeface="+mj-lt"/>
              <a:buAutoNum type="alphaLcParenR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Sound system improvements</a:t>
            </a:r>
          </a:p>
          <a:p>
            <a:pPr marL="939800" lvl="1" indent="-342900">
              <a:spcBef>
                <a:spcPts val="1200"/>
              </a:spcBef>
              <a:buFont typeface="+mj-lt"/>
              <a:buAutoNum type="alphaLcParenR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Procurement and installation of robotic cameras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Podium, design and furniture/equipment enhancements at UNCC-AA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Design and re-furbishing of the VIP lounge.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Design and re-furbishing of the lobbies in front of the Conference Rooms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Design and re-furbishing of Press Bar</a:t>
            </a:r>
          </a:p>
          <a:p>
            <a:pPr marL="39688" indent="0">
              <a:spcBef>
                <a:spcPts val="120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056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3884292C-CDEC-4D79-919C-AD01B3AC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942975"/>
            <a:ext cx="4897438" cy="5264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D9E24-218B-4427-AF2C-5DD820E31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1" y="1376363"/>
            <a:ext cx="5662612" cy="4773612"/>
          </a:xfrm>
        </p:spPr>
        <p:txBody>
          <a:bodyPr/>
          <a:lstStyle/>
          <a:p>
            <a:pPr marL="244831" lvl="1" indent="-244831">
              <a:spcAft>
                <a:spcPts val="643"/>
              </a:spcAft>
              <a:buFont typeface="Arial" panose="020B0604020202020204" pitchFamily="34" charset="0"/>
              <a:buChar char="–"/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Documentation completed for CR1 and CR2 accessibility upgrades to the podium – ready to Tender</a:t>
            </a:r>
          </a:p>
          <a:p>
            <a:pPr marL="244831" lvl="1" indent="-244831">
              <a:spcAft>
                <a:spcPts val="643"/>
              </a:spcAft>
              <a:buFont typeface="Arial" panose="020B0604020202020204" pitchFamily="34" charset="0"/>
              <a:buChar char="–"/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Includes new power to delegate desks </a:t>
            </a:r>
          </a:p>
          <a:p>
            <a:pPr marL="244831" lvl="1" indent="-244831">
              <a:spcAft>
                <a:spcPts val="643"/>
              </a:spcAft>
              <a:buFont typeface="Arial" panose="020B0604020202020204" pitchFamily="34" charset="0"/>
              <a:buChar char="–"/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projects to be implemented in parallel (delegate audio and signage upgrades)</a:t>
            </a:r>
            <a:endParaRPr lang="en-GB" sz="1928" b="1" dirty="0">
              <a:solidFill>
                <a:srgbClr val="8B6047"/>
              </a:solidFill>
            </a:endParaRPr>
          </a:p>
          <a:p>
            <a:pPr>
              <a:defRPr/>
            </a:pPr>
            <a:endParaRPr lang="en-GB" sz="1571" b="1" dirty="0"/>
          </a:p>
          <a:p>
            <a:pPr marL="244831" indent="-244831">
              <a:buFontTx/>
              <a:buChar char="-"/>
              <a:defRPr/>
            </a:pPr>
            <a:endParaRPr lang="en-GB" sz="1928" b="1" dirty="0"/>
          </a:p>
          <a:p>
            <a:pPr marL="244831" indent="-244831">
              <a:buFontTx/>
              <a:buChar char="-"/>
              <a:defRPr/>
            </a:pPr>
            <a:endParaRPr lang="en-AU" sz="1928" b="1" dirty="0"/>
          </a:p>
        </p:txBody>
      </p:sp>
      <p:sp>
        <p:nvSpPr>
          <p:cNvPr id="7" name="Rectângulo arredondado 8">
            <a:extLst>
              <a:ext uri="{FF2B5EF4-FFF2-40B4-BE49-F238E27FC236}">
                <a16:creationId xmlns:a16="http://schemas.microsoft.com/office/drawing/2014/main" id="{4DD53B6A-C68A-4589-B448-0343868D8FF3}"/>
              </a:ext>
            </a:extLst>
          </p:cNvPr>
          <p:cNvSpPr/>
          <p:nvPr/>
        </p:nvSpPr>
        <p:spPr>
          <a:xfrm>
            <a:off x="309183" y="115889"/>
            <a:ext cx="11286998" cy="7491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PHASE 2 - CR1 and CR2 Upgrades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DD11A9DE-54E7-4616-B0D6-74F0C1FE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6" y="1641476"/>
            <a:ext cx="6862762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1">
            <a:extLst>
              <a:ext uri="{FF2B5EF4-FFF2-40B4-BE49-F238E27FC236}">
                <a16:creationId xmlns:a16="http://schemas.microsoft.com/office/drawing/2014/main" id="{B0E757EE-F2C4-4BB4-9286-786F53DF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4" y="4329113"/>
            <a:ext cx="2416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Permanent removal of existing podiums</a:t>
            </a:r>
            <a:endParaRPr lang="en-AU" altLang="en-US" sz="1000"/>
          </a:p>
        </p:txBody>
      </p:sp>
      <p:sp>
        <p:nvSpPr>
          <p:cNvPr id="9220" name="TextBox 31">
            <a:extLst>
              <a:ext uri="{FF2B5EF4-FFF2-40B4-BE49-F238E27FC236}">
                <a16:creationId xmlns:a16="http://schemas.microsoft.com/office/drawing/2014/main" id="{A9B063F8-2F47-4074-8842-B7714F0F6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4" y="3344863"/>
            <a:ext cx="23399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Changes to side access doors</a:t>
            </a:r>
            <a:endParaRPr lang="en-AU" altLang="en-US" sz="1000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D6BF7900-B58A-468A-9AD4-07C1333A0470}"/>
              </a:ext>
            </a:extLst>
          </p:cNvPr>
          <p:cNvSpPr/>
          <p:nvPr/>
        </p:nvSpPr>
        <p:spPr>
          <a:xfrm>
            <a:off x="8767763" y="4135438"/>
            <a:ext cx="153988" cy="584200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4B7CF4C-FEA2-4539-9E7F-B7400D61E267}"/>
              </a:ext>
            </a:extLst>
          </p:cNvPr>
          <p:cNvCxnSpPr>
            <a:cxnSpLocks/>
          </p:cNvCxnSpPr>
          <p:nvPr/>
        </p:nvCxnSpPr>
        <p:spPr>
          <a:xfrm flipH="1">
            <a:off x="8767763" y="3459163"/>
            <a:ext cx="1539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23" name="TextBox 35">
            <a:extLst>
              <a:ext uri="{FF2B5EF4-FFF2-40B4-BE49-F238E27FC236}">
                <a16:creationId xmlns:a16="http://schemas.microsoft.com/office/drawing/2014/main" id="{16C654CC-4144-4376-98AC-3455A92C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3" y="5383213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altLang="en-US" sz="1000" b="1"/>
              <a:t>Permanent removal of selected delegate </a:t>
            </a:r>
          </a:p>
          <a:p>
            <a:r>
              <a:rPr lang="en-AU" altLang="en-US" sz="1000" b="1"/>
              <a:t>desks for accessibility requirements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518EF79-9285-435D-979E-420AB335AAD0}"/>
              </a:ext>
            </a:extLst>
          </p:cNvPr>
          <p:cNvCxnSpPr>
            <a:cxnSpLocks/>
          </p:cNvCxnSpPr>
          <p:nvPr/>
        </p:nvCxnSpPr>
        <p:spPr>
          <a:xfrm flipH="1">
            <a:off x="8767763" y="5548313"/>
            <a:ext cx="1539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Right Brace 37">
            <a:extLst>
              <a:ext uri="{FF2B5EF4-FFF2-40B4-BE49-F238E27FC236}">
                <a16:creationId xmlns:a16="http://schemas.microsoft.com/office/drawing/2014/main" id="{E7C57026-EC2E-41C3-A95E-668158BB023D}"/>
              </a:ext>
            </a:extLst>
          </p:cNvPr>
          <p:cNvSpPr/>
          <p:nvPr/>
        </p:nvSpPr>
        <p:spPr>
          <a:xfrm>
            <a:off x="8767763" y="1395413"/>
            <a:ext cx="153988" cy="1439862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sp>
        <p:nvSpPr>
          <p:cNvPr id="9226" name="TextBox 38">
            <a:extLst>
              <a:ext uri="{FF2B5EF4-FFF2-40B4-BE49-F238E27FC236}">
                <a16:creationId xmlns:a16="http://schemas.microsoft.com/office/drawing/2014/main" id="{9F13151B-4126-46F9-A338-7D6AB376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202" y="1938339"/>
            <a:ext cx="24145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Removal of all frames and redundant screens and modification of rear wall in preparation for permanent works</a:t>
            </a:r>
            <a:endParaRPr lang="en-AU" altLang="en-US" sz="1000"/>
          </a:p>
        </p:txBody>
      </p:sp>
      <p:sp>
        <p:nvSpPr>
          <p:cNvPr id="13" name="Rectângulo arredondado 8">
            <a:extLst>
              <a:ext uri="{FF2B5EF4-FFF2-40B4-BE49-F238E27FC236}">
                <a16:creationId xmlns:a16="http://schemas.microsoft.com/office/drawing/2014/main" id="{C4A57E99-E97E-4BB9-A25A-102820AA84A4}"/>
              </a:ext>
            </a:extLst>
          </p:cNvPr>
          <p:cNvSpPr/>
          <p:nvPr/>
        </p:nvSpPr>
        <p:spPr>
          <a:xfrm>
            <a:off x="309563" y="125413"/>
            <a:ext cx="112776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PHASE 2 CR1 - Demolition and removal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3379635B-DD67-4EF3-B565-F75E1FEF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4" y="1371600"/>
            <a:ext cx="6848475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1">
            <a:extLst>
              <a:ext uri="{FF2B5EF4-FFF2-40B4-BE49-F238E27FC236}">
                <a16:creationId xmlns:a16="http://schemas.microsoft.com/office/drawing/2014/main" id="{77F633BA-3554-4B22-AB67-327EA2EF4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977" y="3892550"/>
            <a:ext cx="25161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New stair and ramp access to stage level with platform lift from delegate level required due to space constraints</a:t>
            </a:r>
          </a:p>
          <a:p>
            <a:endParaRPr lang="en-US" altLang="en-US" sz="1000" b="1"/>
          </a:p>
          <a:p>
            <a:r>
              <a:rPr lang="en-US" altLang="en-US" sz="1000" b="1"/>
              <a:t>Accessible speakers desks and podium refurbishment with modifications to allow for flexible stage arrangements.</a:t>
            </a:r>
            <a:endParaRPr lang="en-AU" altLang="en-US" sz="1000"/>
          </a:p>
        </p:txBody>
      </p:sp>
      <p:sp>
        <p:nvSpPr>
          <p:cNvPr id="10244" name="TextBox 31">
            <a:extLst>
              <a:ext uri="{FF2B5EF4-FFF2-40B4-BE49-F238E27FC236}">
                <a16:creationId xmlns:a16="http://schemas.microsoft.com/office/drawing/2014/main" id="{1B824511-BF25-409B-98AE-E12450502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976" y="3344863"/>
            <a:ext cx="2514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New access ramp to VIP lounge</a:t>
            </a:r>
            <a:endParaRPr lang="en-AU" altLang="en-US" sz="1000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D6BF7900-B58A-468A-9AD4-07C1333A0470}"/>
              </a:ext>
            </a:extLst>
          </p:cNvPr>
          <p:cNvSpPr/>
          <p:nvPr/>
        </p:nvSpPr>
        <p:spPr>
          <a:xfrm>
            <a:off x="8767763" y="4135438"/>
            <a:ext cx="153988" cy="584200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4B7CF4C-FEA2-4539-9E7F-B7400D61E267}"/>
              </a:ext>
            </a:extLst>
          </p:cNvPr>
          <p:cNvCxnSpPr>
            <a:cxnSpLocks/>
          </p:cNvCxnSpPr>
          <p:nvPr/>
        </p:nvCxnSpPr>
        <p:spPr>
          <a:xfrm flipH="1">
            <a:off x="8767763" y="3459163"/>
            <a:ext cx="1539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247" name="TextBox 35">
            <a:extLst>
              <a:ext uri="{FF2B5EF4-FFF2-40B4-BE49-F238E27FC236}">
                <a16:creationId xmlns:a16="http://schemas.microsoft.com/office/drawing/2014/main" id="{95541E63-4601-4018-95A8-471507F64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977" y="5305425"/>
            <a:ext cx="2516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altLang="en-US" sz="1000" b="1"/>
              <a:t>Replacement carpet, power to delegate desks and a selected desk made to accessible height.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518EF79-9285-435D-979E-420AB335AAD0}"/>
              </a:ext>
            </a:extLst>
          </p:cNvPr>
          <p:cNvCxnSpPr>
            <a:cxnSpLocks/>
          </p:cNvCxnSpPr>
          <p:nvPr/>
        </p:nvCxnSpPr>
        <p:spPr>
          <a:xfrm flipH="1">
            <a:off x="8767763" y="5548313"/>
            <a:ext cx="1539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Right Brace 37">
            <a:extLst>
              <a:ext uri="{FF2B5EF4-FFF2-40B4-BE49-F238E27FC236}">
                <a16:creationId xmlns:a16="http://schemas.microsoft.com/office/drawing/2014/main" id="{E7C57026-EC2E-41C3-A95E-668158BB023D}"/>
              </a:ext>
            </a:extLst>
          </p:cNvPr>
          <p:cNvSpPr/>
          <p:nvPr/>
        </p:nvSpPr>
        <p:spPr>
          <a:xfrm>
            <a:off x="8767763" y="1395413"/>
            <a:ext cx="153988" cy="1439862"/>
          </a:xfrm>
          <a:prstGeom prst="rightBrace">
            <a:avLst>
              <a:gd name="adj1" fmla="val 8333"/>
              <a:gd name="adj2" fmla="val 5266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 sz="857"/>
          </a:p>
        </p:txBody>
      </p:sp>
      <p:sp>
        <p:nvSpPr>
          <p:cNvPr id="10250" name="TextBox 38">
            <a:extLst>
              <a:ext uri="{FF2B5EF4-FFF2-40B4-BE49-F238E27FC236}">
                <a16:creationId xmlns:a16="http://schemas.microsoft.com/office/drawing/2014/main" id="{79C5B138-EDF3-494F-A50E-729A6FA84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977" y="1938338"/>
            <a:ext cx="251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000" b="1"/>
              <a:t>12x4m LED wall fully integrated within rear wall panel joinery </a:t>
            </a:r>
            <a:endParaRPr lang="en-AU" altLang="en-US" sz="1000"/>
          </a:p>
        </p:txBody>
      </p:sp>
      <p:sp>
        <p:nvSpPr>
          <p:cNvPr id="13" name="Rectângulo arredondado 8">
            <a:extLst>
              <a:ext uri="{FF2B5EF4-FFF2-40B4-BE49-F238E27FC236}">
                <a16:creationId xmlns:a16="http://schemas.microsoft.com/office/drawing/2014/main" id="{62BBAB65-82F2-43D3-996A-DBCD8AEBA9DF}"/>
              </a:ext>
            </a:extLst>
          </p:cNvPr>
          <p:cNvSpPr/>
          <p:nvPr/>
        </p:nvSpPr>
        <p:spPr>
          <a:xfrm>
            <a:off x="309563" y="125413"/>
            <a:ext cx="11277600" cy="7493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>
            <a:spAutoFit/>
          </a:bodyPr>
          <a:lstStyle/>
          <a:p>
            <a:pPr marL="357188" defTabSz="609493">
              <a:defRPr/>
            </a:pPr>
            <a:r>
              <a:rPr lang="en-GB" sz="3200" b="1" dirty="0">
                <a:latin typeface="Century Gothic" panose="020B0502020202020204" pitchFamily="34" charset="0"/>
              </a:rPr>
              <a:t>PHASE 2 CR1 – speakers podium arrangement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842</Words>
  <Application>Microsoft Office PowerPoint</Application>
  <PresentationFormat>Widescreen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Lato</vt:lpstr>
      <vt:lpstr>Arial</vt:lpstr>
      <vt:lpstr>Calibri</vt:lpstr>
      <vt:lpstr>Calibri Light</vt:lpstr>
      <vt:lpstr>Century Gothic</vt:lpstr>
      <vt:lpstr>Lucida Sans</vt:lpstr>
      <vt:lpstr>Office Theme</vt:lpstr>
      <vt:lpstr>Briefing to the Executive Secretary    Walkthrough Presentation for UNCC-AA Renovation Project - Phase 2 + Phase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Afework Temtime</dc:creator>
  <cp:lastModifiedBy>Talent Mbizvo</cp:lastModifiedBy>
  <cp:revision>138</cp:revision>
  <dcterms:created xsi:type="dcterms:W3CDTF">2020-06-03T06:53:05Z</dcterms:created>
  <dcterms:modified xsi:type="dcterms:W3CDTF">2020-11-13T16:04:57Z</dcterms:modified>
</cp:coreProperties>
</file>