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70" r:id="rId3"/>
    <p:sldId id="371" r:id="rId4"/>
    <p:sldId id="372" r:id="rId5"/>
    <p:sldId id="294" r:id="rId6"/>
    <p:sldId id="373" r:id="rId7"/>
    <p:sldId id="374" r:id="rId8"/>
    <p:sldId id="375" r:id="rId9"/>
    <p:sldId id="376" r:id="rId10"/>
    <p:sldId id="377" r:id="rId11"/>
    <p:sldId id="378" r:id="rId12"/>
    <p:sldId id="379" r:id="rId13"/>
    <p:sldId id="380" r:id="rId14"/>
    <p:sldId id="381" r:id="rId15"/>
    <p:sldId id="383" r:id="rId16"/>
    <p:sldId id="384" r:id="rId17"/>
    <p:sldId id="385" r:id="rId18"/>
    <p:sldId id="307" r:id="rId19"/>
    <p:sldId id="3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DF61BC-D0FE-41B6-82A2-9FCB63107248}">
          <p14:sldIdLst>
            <p14:sldId id="256"/>
            <p14:sldId id="370"/>
            <p14:sldId id="371"/>
            <p14:sldId id="372"/>
            <p14:sldId id="294"/>
            <p14:sldId id="373"/>
            <p14:sldId id="374"/>
            <p14:sldId id="375"/>
            <p14:sldId id="376"/>
            <p14:sldId id="377"/>
            <p14:sldId id="378"/>
            <p14:sldId id="379"/>
            <p14:sldId id="380"/>
            <p14:sldId id="381"/>
            <p14:sldId id="383"/>
            <p14:sldId id="384"/>
            <p14:sldId id="385"/>
            <p14:sldId id="307"/>
            <p14:sldId id="3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D602D"/>
    <a:srgbClr val="E0CE48"/>
    <a:srgbClr val="FF6600"/>
    <a:srgbClr val="CCFF99"/>
    <a:srgbClr val="00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76884" autoAdjust="0"/>
  </p:normalViewPr>
  <p:slideViewPr>
    <p:cSldViewPr>
      <p:cViewPr varScale="1">
        <p:scale>
          <a:sx n="48" d="100"/>
          <a:sy n="48" d="100"/>
        </p:scale>
        <p:origin x="1340" y="44"/>
      </p:cViewPr>
      <p:guideLst>
        <p:guide orient="horz" pos="2160"/>
        <p:guide pos="3840"/>
      </p:guideLst>
    </p:cSldViewPr>
  </p:slideViewPr>
  <p:notesTextViewPr>
    <p:cViewPr>
      <p:scale>
        <a:sx n="1" d="1"/>
        <a:sy n="1" d="1"/>
      </p:scale>
      <p:origin x="0" y="0"/>
    </p:cViewPr>
  </p:notesTextViewPr>
  <p:notesViewPr>
    <p:cSldViewPr>
      <p:cViewPr varScale="1">
        <p:scale>
          <a:sx n="45" d="100"/>
          <a:sy n="45" d="100"/>
        </p:scale>
        <p:origin x="27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8798F8-4578-4FF9-ABF3-EE8A18D08FB7}" type="datetimeFigureOut">
              <a:rPr lang="en-ZA" smtClean="0"/>
              <a:t>2020/02/24</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21D67-8E95-4919-85A6-84E431FE956F}" type="slidenum">
              <a:rPr lang="en-ZA" smtClean="0"/>
              <a:t>‹#›</a:t>
            </a:fld>
            <a:endParaRPr lang="en-ZA" dirty="0"/>
          </a:p>
        </p:txBody>
      </p:sp>
    </p:spTree>
    <p:extLst>
      <p:ext uri="{BB962C8B-B14F-4D97-AF65-F5344CB8AC3E}">
        <p14:creationId xmlns:p14="http://schemas.microsoft.com/office/powerpoint/2010/main" val="844968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460B3-B889-4E4E-9192-BF6AAF1773BC}" type="datetimeFigureOut">
              <a:rPr lang="en-ZA" smtClean="0"/>
              <a:t>2020/02/24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AF2DE-6504-4730-B43B-00E2E5EE704E}" type="slidenum">
              <a:rPr lang="en-ZA" smtClean="0"/>
              <a:t>‹#›</a:t>
            </a:fld>
            <a:endParaRPr lang="en-ZA" dirty="0"/>
          </a:p>
        </p:txBody>
      </p:sp>
    </p:spTree>
    <p:extLst>
      <p:ext uri="{BB962C8B-B14F-4D97-AF65-F5344CB8AC3E}">
        <p14:creationId xmlns:p14="http://schemas.microsoft.com/office/powerpoint/2010/main" val="1206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2844800" cy="365125"/>
          </a:xfrm>
        </p:spPr>
        <p:txBody>
          <a:bodyPr/>
          <a:lstStyle>
            <a:lvl1pPr algn="l">
              <a:defRPr b="1">
                <a:solidFill>
                  <a:schemeClr val="bg1"/>
                </a:solidFill>
              </a:defRPr>
            </a:lvl1pPr>
          </a:lstStyle>
          <a:p>
            <a:fld id="{63E89DF9-FD5E-428C-9220-509E8332E673}" type="slidenum">
              <a:rPr lang="en-US" smtClean="0"/>
              <a:pPr/>
              <a:t>‹#›</a:t>
            </a:fld>
            <a:endParaRPr lang="en-US" dirty="0"/>
          </a:p>
        </p:txBody>
      </p:sp>
      <p:sp>
        <p:nvSpPr>
          <p:cNvPr id="7" name="Footer Placeholder 4"/>
          <p:cNvSpPr>
            <a:spLocks noGrp="1"/>
          </p:cNvSpPr>
          <p:nvPr>
            <p:ph type="ftr" sz="quarter" idx="11"/>
          </p:nvPr>
        </p:nvSpPr>
        <p:spPr>
          <a:xfrm>
            <a:off x="4165600" y="6492876"/>
            <a:ext cx="3860800" cy="365125"/>
          </a:xfrm>
        </p:spPr>
        <p:txBody>
          <a:bodyPr/>
          <a:lstStyle>
            <a:lvl1pPr>
              <a:defRPr b="1">
                <a:solidFill>
                  <a:schemeClr val="bg1"/>
                </a:solidFill>
              </a:defRPr>
            </a:lvl1pPr>
          </a:lstStyle>
          <a:p>
            <a:r>
              <a:rPr lang="en-US" dirty="0"/>
              <a:t>www.aprm-au.org</a:t>
            </a:r>
          </a:p>
        </p:txBody>
      </p:sp>
    </p:spTree>
    <p:extLst>
      <p:ext uri="{BB962C8B-B14F-4D97-AF65-F5344CB8AC3E}">
        <p14:creationId xmlns:p14="http://schemas.microsoft.com/office/powerpoint/2010/main" val="213716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96024"/>
            <a:ext cx="3860800" cy="365125"/>
          </a:xfrm>
        </p:spPr>
        <p:txBody>
          <a:bodyPr/>
          <a:lstStyle>
            <a:lvl1pPr>
              <a:defRPr b="1">
                <a:solidFill>
                  <a:schemeClr val="bg1"/>
                </a:solidFill>
              </a:defRPr>
            </a:lvl1pPr>
          </a:lstStyle>
          <a:p>
            <a:r>
              <a:rPr lang="en-US" dirty="0"/>
              <a:t>www.aprm-au.org</a:t>
            </a:r>
          </a:p>
        </p:txBody>
      </p:sp>
      <p:sp>
        <p:nvSpPr>
          <p:cNvPr id="6" name="Slide Number Placeholder 5"/>
          <p:cNvSpPr>
            <a:spLocks noGrp="1"/>
          </p:cNvSpPr>
          <p:nvPr>
            <p:ph type="sldNum" sz="quarter" idx="12"/>
          </p:nvPr>
        </p:nvSpPr>
        <p:spPr>
          <a:xfrm>
            <a:off x="0" y="6521782"/>
            <a:ext cx="2844800" cy="365125"/>
          </a:xfrm>
        </p:spPr>
        <p:txBody>
          <a:bodyPr/>
          <a:lstStyle>
            <a:lvl1pPr>
              <a:defRPr b="1">
                <a:solidFill>
                  <a:schemeClr val="bg1"/>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3402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621A7-5A6C-4AA5-98BB-F4663B178EBC}" type="datetime1">
              <a:rPr lang="en-US" smtClean="0"/>
              <a:pPr/>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4288F-C395-4B83-86A6-8CAC5AD50CFE}" type="slidenum">
              <a:rPr lang="en-US" smtClean="0"/>
              <a:pPr/>
              <a:t>‹#›</a:t>
            </a:fld>
            <a:endParaRPr lang="en-US" dirty="0"/>
          </a:p>
        </p:txBody>
      </p:sp>
    </p:spTree>
    <p:extLst>
      <p:ext uri="{BB962C8B-B14F-4D97-AF65-F5344CB8AC3E}">
        <p14:creationId xmlns:p14="http://schemas.microsoft.com/office/powerpoint/2010/main" val="1282488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www.aprm-au.org</a:t>
            </a:r>
          </a:p>
        </p:txBody>
      </p:sp>
      <p:sp>
        <p:nvSpPr>
          <p:cNvPr id="6" name="Slide Number Placeholder 5"/>
          <p:cNvSpPr>
            <a:spLocks noGrp="1"/>
          </p:cNvSpPr>
          <p:nvPr>
            <p:ph type="sldNum" sz="quarter" idx="4"/>
          </p:nvPr>
        </p:nvSpPr>
        <p:spPr>
          <a:xfrm>
            <a:off x="39352" y="63781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9DF9-FD5E-428C-9220-509E8332E673}" type="slidenum">
              <a:rPr lang="en-US" smtClean="0"/>
              <a:pPr/>
              <a:t>‹#›</a:t>
            </a:fld>
            <a:endParaRPr lang="en-US" dirty="0"/>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61600" y="-152400"/>
            <a:ext cx="2184400" cy="1638300"/>
          </a:xfrm>
          <a:prstGeom prst="rect">
            <a:avLst/>
          </a:prstGeom>
        </p:spPr>
      </p:pic>
    </p:spTree>
    <p:extLst>
      <p:ext uri="{BB962C8B-B14F-4D97-AF65-F5344CB8AC3E}">
        <p14:creationId xmlns:p14="http://schemas.microsoft.com/office/powerpoint/2010/main" val="42521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6477000" y="609600"/>
            <a:ext cx="5486400" cy="31242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altLang="en-US" b="1" dirty="0">
                <a:solidFill>
                  <a:schemeClr val="bg1"/>
                </a:solidFill>
                <a:latin typeface="Arial Rounded MT Bold" panose="020F0704030504030204" pitchFamily="34" charset="0"/>
              </a:rPr>
              <a:t>APERÇU DES </a:t>
            </a:r>
            <a:br>
              <a:rPr lang="fr-FR" altLang="en-US" b="1" dirty="0">
                <a:solidFill>
                  <a:schemeClr val="bg1"/>
                </a:solidFill>
                <a:latin typeface="Arial Rounded MT Bold" panose="020F0704030504030204" pitchFamily="34" charset="0"/>
              </a:rPr>
            </a:br>
            <a:r>
              <a:rPr lang="fr-FR" altLang="en-US" b="1" dirty="0">
                <a:solidFill>
                  <a:schemeClr val="bg1"/>
                </a:solidFill>
                <a:latin typeface="Arial Rounded MT Bold" panose="020F0704030504030204" pitchFamily="34" charset="0"/>
              </a:rPr>
              <a:t>ÉVALUATIONS CIBLÉES DU MAEP</a:t>
            </a:r>
          </a:p>
          <a:p>
            <a:endParaRPr lang="fr-FR" altLang="en-US" b="1" dirty="0">
              <a:solidFill>
                <a:schemeClr val="bg1"/>
              </a:solidFill>
              <a:latin typeface="Arial Rounded MT Bold" panose="020F0704030504030204" pitchFamily="34" charset="0"/>
            </a:endParaRPr>
          </a:p>
          <a:p>
            <a:r>
              <a:rPr lang="fr-FR" sz="3800" b="1" dirty="0">
                <a:solidFill>
                  <a:schemeClr val="bg1"/>
                </a:solidFill>
                <a:latin typeface="Arial Rounded MT Bold" panose="020F0704030504030204" pitchFamily="34" charset="0"/>
                <a:ea typeface="Arial" charset="0"/>
                <a:cs typeface="Arial" charset="0"/>
              </a:rPr>
              <a:t>Atelier préparatoire régional pour la revue nationale volontaire de l'Afrique</a:t>
            </a:r>
          </a:p>
          <a:p>
            <a:endParaRPr lang="fr-FR" sz="3800" b="1" dirty="0">
              <a:solidFill>
                <a:schemeClr val="bg1"/>
              </a:solidFill>
              <a:latin typeface="Arial Rounded MT Bold" panose="020F0704030504030204" pitchFamily="34" charset="0"/>
              <a:ea typeface="Arial" charset="0"/>
              <a:cs typeface="Arial" charset="0"/>
            </a:endParaRPr>
          </a:p>
          <a:p>
            <a:r>
              <a:rPr lang="fr-FR" sz="3800" b="1" dirty="0">
                <a:solidFill>
                  <a:schemeClr val="bg1"/>
                </a:solidFill>
                <a:latin typeface="Arial Rounded MT Bold" panose="020F0704030504030204" pitchFamily="34" charset="0"/>
                <a:ea typeface="Arial" charset="0"/>
                <a:cs typeface="Arial" charset="0"/>
              </a:rPr>
              <a:t>ZIMBABWE</a:t>
            </a:r>
          </a:p>
        </p:txBody>
      </p:sp>
      <p:sp>
        <p:nvSpPr>
          <p:cNvPr id="9" name="TextBox 8"/>
          <p:cNvSpPr txBox="1"/>
          <p:nvPr/>
        </p:nvSpPr>
        <p:spPr>
          <a:xfrm>
            <a:off x="8001000" y="6096000"/>
            <a:ext cx="3657600" cy="923330"/>
          </a:xfrm>
          <a:prstGeom prst="rect">
            <a:avLst/>
          </a:prstGeom>
          <a:noFill/>
        </p:spPr>
        <p:txBody>
          <a:bodyPr wrap="square" rtlCol="0">
            <a:spAutoFit/>
          </a:bodyPr>
          <a:lstStyle/>
          <a:p>
            <a:r>
              <a:rPr lang="fr-BE" dirty="0">
                <a:solidFill>
                  <a:schemeClr val="tx1">
                    <a:lumMod val="65000"/>
                    <a:lumOff val="35000"/>
                  </a:schemeClr>
                </a:solidFill>
                <a:latin typeface="Arial" charset="0"/>
                <a:ea typeface="Arial" charset="0"/>
                <a:cs typeface="Arial" charset="0"/>
              </a:rPr>
              <a:t>Présentée par: Mme. Janet Mabwa</a:t>
            </a:r>
            <a:endParaRPr lang="fr-BE" sz="2400" dirty="0">
              <a:solidFill>
                <a:schemeClr val="tx1">
                  <a:lumMod val="65000"/>
                  <a:lumOff val="35000"/>
                </a:schemeClr>
              </a:solidFill>
              <a:latin typeface="Arial" charset="0"/>
              <a:ea typeface="Arial" charset="0"/>
              <a:cs typeface="Arial" charset="0"/>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1177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685"/>
            <a:ext cx="8229600" cy="723516"/>
          </a:xfrm>
        </p:spPr>
        <p:txBody>
          <a:bodyPr>
            <a:normAutofit fontScale="90000"/>
          </a:bodyPr>
          <a:lstStyle/>
          <a:p>
            <a:br>
              <a:rPr lang="fr-FR" altLang="en-US" sz="2400" b="1" dirty="0">
                <a:solidFill>
                  <a:schemeClr val="accent4">
                    <a:lumMod val="75000"/>
                  </a:schemeClr>
                </a:solidFill>
                <a:latin typeface="Tahoma" panose="020B0604030504040204" pitchFamily="34" charset="0"/>
              </a:rPr>
            </a:br>
            <a:r>
              <a:rPr lang="fr-FR" altLang="en-US" sz="3600" b="1" dirty="0">
                <a:solidFill>
                  <a:srgbClr val="0D602D"/>
                </a:solidFill>
                <a:latin typeface="Tahoma" panose="020B0604030504040204" pitchFamily="34" charset="0"/>
              </a:rPr>
              <a:t>MÉTHODOLOGIE</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10</a:t>
            </a:fld>
            <a:endParaRPr lang="fr-FR" dirty="0"/>
          </a:p>
        </p:txBody>
      </p:sp>
      <p:sp>
        <p:nvSpPr>
          <p:cNvPr id="5" name="Content Placeholder 4"/>
          <p:cNvSpPr>
            <a:spLocks noGrp="1"/>
          </p:cNvSpPr>
          <p:nvPr>
            <p:ph idx="1"/>
          </p:nvPr>
        </p:nvSpPr>
        <p:spPr>
          <a:xfrm>
            <a:off x="304800" y="838201"/>
            <a:ext cx="11658600" cy="4907280"/>
          </a:xfrm>
        </p:spPr>
        <p:txBody>
          <a:bodyPr>
            <a:normAutofit fontScale="92500" lnSpcReduction="10000"/>
          </a:bodyPr>
          <a:lstStyle/>
          <a:p>
            <a:pPr marL="0" indent="0">
              <a:buNone/>
            </a:pPr>
            <a:r>
              <a:rPr lang="fr-FR" b="1" dirty="0">
                <a:solidFill>
                  <a:srgbClr val="0070C0"/>
                </a:solidFill>
              </a:rPr>
              <a:t>Étape 3 : </a:t>
            </a:r>
            <a:r>
              <a:rPr lang="fr-FR" b="1" dirty="0"/>
              <a:t>Préparation du Rapport</a:t>
            </a:r>
          </a:p>
          <a:p>
            <a:pPr marL="0" indent="0">
              <a:buNone/>
            </a:pPr>
            <a:r>
              <a:rPr lang="fr-FR" b="1" dirty="0">
                <a:solidFill>
                  <a:srgbClr val="00B050"/>
                </a:solidFill>
              </a:rPr>
              <a:t>Élaboration du Rapport :</a:t>
            </a:r>
            <a:r>
              <a:rPr lang="fr-FR" dirty="0"/>
              <a:t> un rapport d’au plus 50 pages est produit dans les cinq (5) semaines suivant la fin de la mission sur le terrain et comprend les étapes suivantes :</a:t>
            </a:r>
          </a:p>
          <a:p>
            <a:pPr marL="300038" indent="-300038">
              <a:buFont typeface="+mj-lt"/>
              <a:buAutoNum type="romanLcPeriod"/>
            </a:pPr>
            <a:r>
              <a:rPr lang="fr-FR" dirty="0"/>
              <a:t>rédaction : élaboration d’un projet de rapport (une semaine) ;</a:t>
            </a:r>
          </a:p>
          <a:p>
            <a:pPr marL="300038" indent="-300038">
              <a:buFont typeface="+mj-lt"/>
              <a:buAutoNum type="romanLcPeriod"/>
            </a:pPr>
            <a:r>
              <a:rPr lang="fr-FR" dirty="0"/>
              <a:t>revue du projet de rapport par le pays évalué (une semaine) ;</a:t>
            </a:r>
          </a:p>
          <a:p>
            <a:pPr marL="300038" indent="-300038">
              <a:buFont typeface="+mj-lt"/>
              <a:buAutoNum type="romanLcPeriod"/>
            </a:pPr>
            <a:r>
              <a:rPr lang="fr-FR" dirty="0"/>
              <a:t>traduction (une semaine) ;</a:t>
            </a:r>
          </a:p>
          <a:p>
            <a:pPr marL="300038" indent="-300038">
              <a:buFont typeface="+mj-lt"/>
              <a:buAutoNum type="romanLcPeriod"/>
            </a:pPr>
            <a:r>
              <a:rPr lang="fr-FR" dirty="0"/>
              <a:t>dissémination aux États membres de l’UA pour observations confidentielles (une semaine) ;</a:t>
            </a:r>
          </a:p>
          <a:p>
            <a:pPr marL="300038" indent="-300038">
              <a:buFont typeface="+mj-lt"/>
              <a:buAutoNum type="romanLcPeriod"/>
            </a:pPr>
            <a:r>
              <a:rPr lang="fr-FR" dirty="0"/>
              <a:t>production de la mouture finale (une semaine).</a:t>
            </a:r>
          </a:p>
          <a:p>
            <a:endParaRPr lang="fr-FR" dirty="0"/>
          </a:p>
        </p:txBody>
      </p:sp>
    </p:spTree>
    <p:extLst>
      <p:ext uri="{BB962C8B-B14F-4D97-AF65-F5344CB8AC3E}">
        <p14:creationId xmlns:p14="http://schemas.microsoft.com/office/powerpoint/2010/main" val="25768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0"/>
            <a:ext cx="8229600" cy="1066801"/>
          </a:xfrm>
        </p:spPr>
        <p:txBody>
          <a:bodyPr>
            <a:normAutofit fontScale="90000"/>
          </a:bodyPr>
          <a:lstStyle/>
          <a:p>
            <a:br>
              <a:rPr lang="fr-FR" altLang="en-US" sz="3200" b="1" dirty="0">
                <a:solidFill>
                  <a:srgbClr val="0D602D"/>
                </a:solidFill>
                <a:latin typeface="Tahoma" panose="020B0604030504040204" pitchFamily="34" charset="0"/>
              </a:rPr>
            </a:br>
            <a:r>
              <a:rPr lang="fr-FR" altLang="en-US" sz="3200" b="1" dirty="0">
                <a:solidFill>
                  <a:srgbClr val="0D602D"/>
                </a:solidFill>
                <a:latin typeface="Tahoma" panose="020B0604030504040204" pitchFamily="34" charset="0"/>
              </a:rPr>
              <a:t>MÉTHODOLOGIE</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11</a:t>
            </a:fld>
            <a:endParaRPr lang="fr-FR" dirty="0"/>
          </a:p>
        </p:txBody>
      </p:sp>
      <p:sp>
        <p:nvSpPr>
          <p:cNvPr id="5" name="Content Placeholder 4"/>
          <p:cNvSpPr>
            <a:spLocks noGrp="1"/>
          </p:cNvSpPr>
          <p:nvPr>
            <p:ph idx="1"/>
          </p:nvPr>
        </p:nvSpPr>
        <p:spPr>
          <a:xfrm>
            <a:off x="228600" y="1066801"/>
            <a:ext cx="11734800" cy="4968239"/>
          </a:xfrm>
        </p:spPr>
        <p:txBody>
          <a:bodyPr>
            <a:normAutofit/>
          </a:bodyPr>
          <a:lstStyle/>
          <a:p>
            <a:pPr marL="0" indent="0">
              <a:buNone/>
            </a:pPr>
            <a:r>
              <a:rPr lang="fr-FR" b="1" dirty="0">
                <a:solidFill>
                  <a:srgbClr val="0070C0"/>
                </a:solidFill>
              </a:rPr>
              <a:t>Étape 4 : </a:t>
            </a:r>
            <a:r>
              <a:rPr lang="fr-FR" b="1" dirty="0"/>
              <a:t>Évaluation du Rapport final par les pairs</a:t>
            </a:r>
          </a:p>
          <a:p>
            <a:pPr marL="300038" indent="-300038">
              <a:buFont typeface="+mj-lt"/>
              <a:buAutoNum type="romanLcPeriod"/>
            </a:pPr>
            <a:r>
              <a:rPr lang="fr-FR" dirty="0"/>
              <a:t>Le Panel du MAEP présente le Rapport d’évaluation ciblée aux chefs d’État et de gouvernement lors du sommet de janvier/février de chaque année. La présentation est suivie de trois (3) minutes de commentaires de la part des chefs d’État des pays ayant fait l’objet d’une évaluation ciblée.</a:t>
            </a:r>
          </a:p>
        </p:txBody>
      </p:sp>
    </p:spTree>
    <p:extLst>
      <p:ext uri="{BB962C8B-B14F-4D97-AF65-F5344CB8AC3E}">
        <p14:creationId xmlns:p14="http://schemas.microsoft.com/office/powerpoint/2010/main" val="2152750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684"/>
            <a:ext cx="8229600" cy="875665"/>
          </a:xfrm>
        </p:spPr>
        <p:txBody>
          <a:bodyPr>
            <a:normAutofit fontScale="90000"/>
          </a:bodyPr>
          <a:lstStyle/>
          <a:p>
            <a:br>
              <a:rPr lang="fr-FR" altLang="en-US" sz="3200" b="1" dirty="0">
                <a:solidFill>
                  <a:srgbClr val="0D602D"/>
                </a:solidFill>
                <a:latin typeface="Tahoma" panose="020B0604030504040204" pitchFamily="34" charset="0"/>
              </a:rPr>
            </a:br>
            <a:r>
              <a:rPr lang="fr-FR" altLang="en-US" sz="3200" b="1" dirty="0">
                <a:solidFill>
                  <a:srgbClr val="0D602D"/>
                </a:solidFill>
                <a:latin typeface="Tahoma" panose="020B0604030504040204" pitchFamily="34" charset="0"/>
              </a:rPr>
              <a:t>MÉTHODOLOGIE</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12</a:t>
            </a:fld>
            <a:endParaRPr lang="fr-FR" dirty="0"/>
          </a:p>
        </p:txBody>
      </p:sp>
      <p:sp>
        <p:nvSpPr>
          <p:cNvPr id="5" name="Content Placeholder 4"/>
          <p:cNvSpPr>
            <a:spLocks noGrp="1"/>
          </p:cNvSpPr>
          <p:nvPr>
            <p:ph idx="1"/>
          </p:nvPr>
        </p:nvSpPr>
        <p:spPr>
          <a:xfrm>
            <a:off x="152400" y="1295400"/>
            <a:ext cx="11811000" cy="4777740"/>
          </a:xfrm>
        </p:spPr>
        <p:txBody>
          <a:bodyPr/>
          <a:lstStyle/>
          <a:p>
            <a:pPr marL="0" indent="0">
              <a:buNone/>
            </a:pPr>
            <a:r>
              <a:rPr lang="fr-FR" b="1" dirty="0">
                <a:solidFill>
                  <a:srgbClr val="0070C0"/>
                </a:solidFill>
              </a:rPr>
              <a:t>Étape 5 : </a:t>
            </a:r>
            <a:r>
              <a:rPr lang="fr-FR" b="1" dirty="0"/>
              <a:t>Publication, lancement et dissémination</a:t>
            </a:r>
          </a:p>
          <a:p>
            <a:pPr marL="300038" indent="-300038">
              <a:buFont typeface="+mj-lt"/>
              <a:buAutoNum type="romanLcPeriod"/>
            </a:pPr>
            <a:r>
              <a:rPr lang="fr-FR" dirty="0"/>
              <a:t>Le Rapport final sur l’évaluation ciblée est rendu public, lancé officiellement et transmis à tous les États membres de l’UA.</a:t>
            </a:r>
          </a:p>
          <a:p>
            <a:pPr marL="0" indent="0">
              <a:buNone/>
            </a:pPr>
            <a:r>
              <a:rPr lang="fr-FR" dirty="0"/>
              <a:t>Pays africains</a:t>
            </a:r>
          </a:p>
          <a:p>
            <a:endParaRPr lang="fr-FR" dirty="0"/>
          </a:p>
        </p:txBody>
      </p:sp>
    </p:spTree>
    <p:extLst>
      <p:ext uri="{BB962C8B-B14F-4D97-AF65-F5344CB8AC3E}">
        <p14:creationId xmlns:p14="http://schemas.microsoft.com/office/powerpoint/2010/main" val="346222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066800"/>
          </a:xfrm>
        </p:spPr>
        <p:txBody>
          <a:bodyPr>
            <a:normAutofit fontScale="90000"/>
          </a:bodyPr>
          <a:lstStyle/>
          <a:p>
            <a:br>
              <a:rPr lang="fr-FR" altLang="en-US" sz="2400" b="1" dirty="0">
                <a:solidFill>
                  <a:schemeClr val="accent4">
                    <a:lumMod val="75000"/>
                  </a:schemeClr>
                </a:solidFill>
                <a:latin typeface="Tahoma" panose="020B0604030504040204" pitchFamily="34" charset="0"/>
              </a:rPr>
            </a:br>
            <a:r>
              <a:rPr lang="fr-FR" altLang="en-US" sz="3600" b="1" dirty="0">
                <a:solidFill>
                  <a:srgbClr val="0D602D"/>
                </a:solidFill>
                <a:latin typeface="Tahoma" panose="020B0604030504040204" pitchFamily="34" charset="0"/>
              </a:rPr>
              <a:t>MODÈLE DE RAPPORT</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13</a:t>
            </a:fld>
            <a:endParaRPr lang="fr-FR" dirty="0"/>
          </a:p>
        </p:txBody>
      </p:sp>
      <p:sp>
        <p:nvSpPr>
          <p:cNvPr id="5" name="Content Placeholder 4"/>
          <p:cNvSpPr>
            <a:spLocks noGrp="1"/>
          </p:cNvSpPr>
          <p:nvPr>
            <p:ph idx="1"/>
          </p:nvPr>
        </p:nvSpPr>
        <p:spPr>
          <a:xfrm>
            <a:off x="152400" y="1066800"/>
            <a:ext cx="11811000" cy="5022848"/>
          </a:xfrm>
        </p:spPr>
        <p:txBody>
          <a:bodyPr>
            <a:normAutofit/>
          </a:bodyPr>
          <a:lstStyle/>
          <a:p>
            <a:pPr marL="385763" indent="-385763">
              <a:spcBef>
                <a:spcPts val="0"/>
              </a:spcBef>
              <a:buFont typeface="+mj-lt"/>
              <a:buAutoNum type="arabicPeriod"/>
            </a:pPr>
            <a:r>
              <a:rPr lang="fr-FR" dirty="0"/>
              <a:t>Résumé d’orientation</a:t>
            </a:r>
            <a:endParaRPr lang="fr-FR" dirty="0">
              <a:ea typeface="Tahoma" panose="020B0604030504040204" pitchFamily="34" charset="0"/>
              <a:cs typeface="Tahoma" panose="020B0604030504040204" pitchFamily="34" charset="0"/>
            </a:endParaRPr>
          </a:p>
          <a:p>
            <a:pPr marL="385763" indent="-385763">
              <a:spcBef>
                <a:spcPts val="0"/>
              </a:spcBef>
              <a:buFont typeface="+mj-lt"/>
              <a:buAutoNum type="arabicPeriod"/>
            </a:pPr>
            <a:r>
              <a:rPr lang="fr-FR" dirty="0"/>
              <a:t>Introduction</a:t>
            </a:r>
            <a:endParaRPr lang="fr-FR" dirty="0">
              <a:ea typeface="Tahoma" panose="020B0604030504040204" pitchFamily="34" charset="0"/>
              <a:cs typeface="Tahoma" panose="020B0604030504040204" pitchFamily="34" charset="0"/>
            </a:endParaRPr>
          </a:p>
          <a:p>
            <a:pPr marL="385763" indent="-385763">
              <a:spcBef>
                <a:spcPts val="0"/>
              </a:spcBef>
              <a:buFont typeface="+mj-lt"/>
              <a:buAutoNum type="arabicPeriod"/>
            </a:pPr>
            <a:r>
              <a:rPr lang="fr-FR" dirty="0"/>
              <a:t>Méthodologie et préparation d’une évaluation ciblée</a:t>
            </a:r>
            <a:endParaRPr lang="fr-FR" dirty="0">
              <a:ea typeface="Tahoma" panose="020B0604030504040204" pitchFamily="34" charset="0"/>
              <a:cs typeface="Tahoma" panose="020B0604030504040204" pitchFamily="34" charset="0"/>
            </a:endParaRPr>
          </a:p>
          <a:p>
            <a:pPr marL="385763" indent="-385763">
              <a:spcBef>
                <a:spcPts val="0"/>
              </a:spcBef>
              <a:buFont typeface="+mj-lt"/>
              <a:buAutoNum type="arabicPeriod"/>
            </a:pPr>
            <a:r>
              <a:rPr lang="fr-FR" dirty="0"/>
              <a:t>Politique et environnement favorable</a:t>
            </a:r>
            <a:endParaRPr lang="fr-FR" dirty="0">
              <a:ea typeface="Tahoma" panose="020B0604030504040204" pitchFamily="34" charset="0"/>
              <a:cs typeface="Tahoma" panose="020B0604030504040204" pitchFamily="34" charset="0"/>
            </a:endParaRPr>
          </a:p>
          <a:p>
            <a:pPr marL="385763" indent="-385763">
              <a:spcBef>
                <a:spcPts val="0"/>
              </a:spcBef>
              <a:buFont typeface="+mj-lt"/>
              <a:buAutoNum type="arabicPeriod"/>
            </a:pPr>
            <a:r>
              <a:rPr lang="fr-FR" dirty="0"/>
              <a:t>Mécanismes institutionnels</a:t>
            </a:r>
            <a:endParaRPr lang="fr-FR" dirty="0">
              <a:ea typeface="Tahoma" panose="020B0604030504040204" pitchFamily="34" charset="0"/>
              <a:cs typeface="Tahoma" panose="020B0604030504040204" pitchFamily="34" charset="0"/>
            </a:endParaRPr>
          </a:p>
          <a:p>
            <a:pPr marL="385763" indent="-385763">
              <a:spcBef>
                <a:spcPts val="0"/>
              </a:spcBef>
              <a:buFont typeface="+mj-lt"/>
              <a:buAutoNum type="arabicPeriod"/>
            </a:pPr>
            <a:r>
              <a:rPr lang="fr-FR" dirty="0"/>
              <a:t>Analyse des données </a:t>
            </a:r>
          </a:p>
          <a:p>
            <a:pPr marL="385763" indent="-385763">
              <a:spcBef>
                <a:spcPts val="0"/>
              </a:spcBef>
              <a:buFont typeface="+mj-lt"/>
              <a:buAutoNum type="arabicPeriod"/>
            </a:pPr>
            <a:r>
              <a:rPr lang="fr-FR" dirty="0"/>
              <a:t>Bonnes pratiques</a:t>
            </a:r>
            <a:endParaRPr lang="fr-FR" dirty="0">
              <a:ea typeface="Tahoma" panose="020B0604030504040204" pitchFamily="34" charset="0"/>
              <a:cs typeface="Tahoma" panose="020B0604030504040204" pitchFamily="34" charset="0"/>
            </a:endParaRPr>
          </a:p>
          <a:p>
            <a:pPr marL="385763" indent="-385763">
              <a:spcBef>
                <a:spcPts val="0"/>
              </a:spcBef>
              <a:buFont typeface="+mj-lt"/>
              <a:buAutoNum type="arabicPeriod"/>
            </a:pPr>
            <a:r>
              <a:rPr lang="fr-FR" dirty="0"/>
              <a:t>Étapes à venir, engagements et Plan d’action national</a:t>
            </a:r>
          </a:p>
          <a:p>
            <a:pPr marL="385763" indent="-385763">
              <a:spcBef>
                <a:spcPts val="0"/>
              </a:spcBef>
              <a:buFont typeface="+mj-lt"/>
              <a:buAutoNum type="arabicPeriod"/>
            </a:pPr>
            <a:r>
              <a:rPr lang="fr-FR" dirty="0"/>
              <a:t>Conclusion</a:t>
            </a:r>
          </a:p>
        </p:txBody>
      </p:sp>
    </p:spTree>
    <p:extLst>
      <p:ext uri="{BB962C8B-B14F-4D97-AF65-F5344CB8AC3E}">
        <p14:creationId xmlns:p14="http://schemas.microsoft.com/office/powerpoint/2010/main" val="2357554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685"/>
            <a:ext cx="8229600" cy="822324"/>
          </a:xfrm>
        </p:spPr>
        <p:txBody>
          <a:bodyPr>
            <a:normAutofit fontScale="90000"/>
          </a:bodyPr>
          <a:lstStyle/>
          <a:p>
            <a:br>
              <a:rPr lang="fr-FR" sz="2400" b="1" dirty="0">
                <a:solidFill>
                  <a:schemeClr val="accent4">
                    <a:lumMod val="75000"/>
                  </a:schemeClr>
                </a:solidFill>
                <a:latin typeface="Tahoma" panose="020B0604030504040204" pitchFamily="34" charset="0"/>
              </a:rPr>
            </a:br>
            <a:r>
              <a:rPr lang="fr-FR" sz="3600" b="1" dirty="0">
                <a:solidFill>
                  <a:srgbClr val="0D602D"/>
                </a:solidFill>
                <a:latin typeface="Tahoma" panose="020B0604030504040204" pitchFamily="34" charset="0"/>
              </a:rPr>
              <a:t>ACTIVITÉS MENÉES JUSQU’À PRÉSENT</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14</a:t>
            </a:fld>
            <a:endParaRPr lang="fr-FR" dirty="0"/>
          </a:p>
        </p:txBody>
      </p:sp>
      <p:sp>
        <p:nvSpPr>
          <p:cNvPr id="5" name="Content Placeholder 4"/>
          <p:cNvSpPr>
            <a:spLocks noGrp="1"/>
          </p:cNvSpPr>
          <p:nvPr>
            <p:ph idx="1"/>
          </p:nvPr>
        </p:nvSpPr>
        <p:spPr>
          <a:xfrm>
            <a:off x="228600" y="1219200"/>
            <a:ext cx="11811000" cy="4876800"/>
          </a:xfrm>
        </p:spPr>
        <p:txBody>
          <a:bodyPr>
            <a:normAutofit/>
          </a:bodyPr>
          <a:lstStyle/>
          <a:p>
            <a:pPr marL="566928" indent="-457200">
              <a:lnSpc>
                <a:spcPct val="90000"/>
              </a:lnSpc>
              <a:spcBef>
                <a:spcPts val="0"/>
              </a:spcBef>
              <a:buFont typeface="Wingdings" panose="05000000000000000000" pitchFamily="2" charset="2"/>
              <a:buChar char="q"/>
              <a:defRPr/>
            </a:pPr>
            <a:r>
              <a:rPr lang="fr-FR" sz="3000" dirty="0"/>
              <a:t>Les Lignes directrices relatives aux évaluations ciblées ont été élaborées et envoyées à tous les États membres.</a:t>
            </a:r>
          </a:p>
          <a:p>
            <a:pPr marL="365760" indent="-256032">
              <a:lnSpc>
                <a:spcPct val="90000"/>
              </a:lnSpc>
              <a:spcBef>
                <a:spcPts val="0"/>
              </a:spcBef>
              <a:buFont typeface="Wingdings 3"/>
              <a:buChar char=""/>
              <a:defRPr/>
            </a:pPr>
            <a:endParaRPr lang="fr-FR" sz="3000" dirty="0"/>
          </a:p>
          <a:p>
            <a:pPr marL="566928" indent="-457200">
              <a:lnSpc>
                <a:spcPct val="90000"/>
              </a:lnSpc>
              <a:spcBef>
                <a:spcPts val="0"/>
              </a:spcBef>
              <a:buFont typeface="Wingdings" panose="05000000000000000000" pitchFamily="2" charset="2"/>
              <a:buChar char="q"/>
              <a:defRPr/>
            </a:pPr>
            <a:r>
              <a:rPr lang="fr-FR" sz="3000" dirty="0"/>
              <a:t>Le cadre de recherche des évaluations ciblées</a:t>
            </a:r>
          </a:p>
          <a:p>
            <a:pPr marL="109728" indent="0">
              <a:lnSpc>
                <a:spcPct val="90000"/>
              </a:lnSpc>
              <a:spcBef>
                <a:spcPts val="0"/>
              </a:spcBef>
              <a:buNone/>
              <a:defRPr/>
            </a:pPr>
            <a:endParaRPr lang="fr-FR" sz="3000" dirty="0"/>
          </a:p>
          <a:p>
            <a:pPr marL="566928" indent="-457200">
              <a:lnSpc>
                <a:spcPct val="90000"/>
              </a:lnSpc>
              <a:spcBef>
                <a:spcPts val="0"/>
              </a:spcBef>
              <a:buFont typeface="Wingdings" panose="05000000000000000000" pitchFamily="2" charset="2"/>
              <a:buChar char="q"/>
              <a:defRPr/>
            </a:pPr>
            <a:r>
              <a:rPr lang="fr-FR" sz="3000" dirty="0"/>
              <a:t>L’atelier préparatoire sur les évaluations ciblées s’est tenu à Livingstone en Zambie du 27 au 28 juin 2019.</a:t>
            </a:r>
          </a:p>
          <a:p>
            <a:pPr marL="365760" indent="-256032">
              <a:lnSpc>
                <a:spcPct val="90000"/>
              </a:lnSpc>
              <a:spcBef>
                <a:spcPts val="0"/>
              </a:spcBef>
              <a:buFont typeface="Wingdings 3"/>
              <a:buChar char=""/>
              <a:defRPr/>
            </a:pPr>
            <a:endParaRPr lang="fr-FR" sz="3000" dirty="0"/>
          </a:p>
          <a:p>
            <a:pPr algn="just">
              <a:buFont typeface="Wingdings" panose="05000000000000000000" pitchFamily="2" charset="2"/>
              <a:buChar char="q"/>
              <a:defRPr/>
            </a:pPr>
            <a:endParaRPr lang="fr-FR" dirty="0">
              <a:latin typeface="Tahoma" panose="020B0604030504040204" pitchFamily="34" charset="0"/>
            </a:endParaRPr>
          </a:p>
          <a:p>
            <a:pPr algn="just">
              <a:buFont typeface="Wingdings" panose="05000000000000000000" pitchFamily="2" charset="2"/>
              <a:buChar char="q"/>
              <a:defRPr/>
            </a:pPr>
            <a:endParaRPr lang="fr-FR" dirty="0">
              <a:latin typeface="Tahoma" panose="020B0604030504040204" pitchFamily="34" charset="0"/>
            </a:endParaRPr>
          </a:p>
          <a:p>
            <a:pPr algn="just">
              <a:buFont typeface="Wingdings" panose="05000000000000000000" pitchFamily="2" charset="2"/>
              <a:buChar char="q"/>
              <a:defRPr/>
            </a:pPr>
            <a:endParaRPr lang="fr-FR" dirty="0">
              <a:latin typeface="Tahoma" panose="020B0604030504040204" pitchFamily="34" charset="0"/>
            </a:endParaRPr>
          </a:p>
          <a:p>
            <a:pPr algn="just">
              <a:buFont typeface="Wingdings" panose="05000000000000000000" pitchFamily="2" charset="2"/>
              <a:buChar char="q"/>
              <a:defRPr/>
            </a:pPr>
            <a:endParaRPr lang="fr-FR" dirty="0">
              <a:latin typeface="Tahoma" panose="020B0604030504040204" pitchFamily="34" charset="0"/>
            </a:endParaRPr>
          </a:p>
          <a:p>
            <a:endParaRPr lang="fr-FR" dirty="0"/>
          </a:p>
        </p:txBody>
      </p:sp>
    </p:spTree>
    <p:extLst>
      <p:ext uri="{BB962C8B-B14F-4D97-AF65-F5344CB8AC3E}">
        <p14:creationId xmlns:p14="http://schemas.microsoft.com/office/powerpoint/2010/main" val="8234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B633-5A94-45AE-B4D0-EF59881C4995}"/>
              </a:ext>
            </a:extLst>
          </p:cNvPr>
          <p:cNvSpPr>
            <a:spLocks noGrp="1"/>
          </p:cNvSpPr>
          <p:nvPr>
            <p:ph type="title"/>
          </p:nvPr>
        </p:nvSpPr>
        <p:spPr>
          <a:xfrm>
            <a:off x="457200" y="274638"/>
            <a:ext cx="11125200" cy="639762"/>
          </a:xfrm>
        </p:spPr>
        <p:txBody>
          <a:bodyPr>
            <a:normAutofit/>
          </a:bodyPr>
          <a:lstStyle/>
          <a:p>
            <a:r>
              <a:rPr lang="en-ZA" sz="3200" b="1" dirty="0">
                <a:solidFill>
                  <a:srgbClr val="0D602D"/>
                </a:solidFill>
              </a:rPr>
              <a:t>LES EVALUATIONS CIBLEES REALISEES EN 2019</a:t>
            </a:r>
            <a:endParaRPr lang="en-GB" sz="3200" dirty="0"/>
          </a:p>
        </p:txBody>
      </p:sp>
      <p:sp>
        <p:nvSpPr>
          <p:cNvPr id="3" name="Content Placeholder 2">
            <a:extLst>
              <a:ext uri="{FF2B5EF4-FFF2-40B4-BE49-F238E27FC236}">
                <a16:creationId xmlns:a16="http://schemas.microsoft.com/office/drawing/2014/main" id="{45E82C12-DC17-4AB0-8702-5E5057567519}"/>
              </a:ext>
            </a:extLst>
          </p:cNvPr>
          <p:cNvSpPr>
            <a:spLocks noGrp="1"/>
          </p:cNvSpPr>
          <p:nvPr>
            <p:ph idx="1"/>
          </p:nvPr>
        </p:nvSpPr>
        <p:spPr>
          <a:xfrm>
            <a:off x="228600" y="1143001"/>
            <a:ext cx="11811000" cy="4952999"/>
          </a:xfrm>
        </p:spPr>
        <p:txBody>
          <a:bodyPr>
            <a:normAutofit fontScale="92500"/>
          </a:bodyPr>
          <a:lstStyle/>
          <a:p>
            <a:pPr marL="624078" indent="-514350">
              <a:lnSpc>
                <a:spcPct val="110000"/>
              </a:lnSpc>
              <a:buAutoNum type="arabicPeriod"/>
              <a:defRPr/>
            </a:pPr>
            <a:r>
              <a:rPr lang="en-GB" b="1" dirty="0">
                <a:solidFill>
                  <a:srgbClr val="0D602D"/>
                </a:solidFill>
              </a:rPr>
              <a:t>DJIBOUTI</a:t>
            </a:r>
          </a:p>
          <a:p>
            <a:pPr marL="109728" indent="0">
              <a:lnSpc>
                <a:spcPct val="110000"/>
              </a:lnSpc>
              <a:buNone/>
              <a:defRPr/>
            </a:pPr>
            <a:r>
              <a:rPr lang="fr-FR" dirty="0"/>
              <a:t>Djibouti a été le pionnier en entreprenant une évaluation ciblée sur la «décentralisation budgétaire».</a:t>
            </a:r>
          </a:p>
          <a:p>
            <a:pPr marL="109728" indent="0">
              <a:lnSpc>
                <a:spcPct val="110000"/>
              </a:lnSpc>
              <a:buNone/>
              <a:defRPr/>
            </a:pPr>
            <a:r>
              <a:rPr lang="fr-FR" dirty="0"/>
              <a:t>La mission sur le terrain s'est déroulée du 13 au 17 janvier 2019 et Le membre du Panel en charge de Djibouti était la professeure </a:t>
            </a:r>
            <a:r>
              <a:rPr lang="fr-FR" b="1" dirty="0"/>
              <a:t>Fatima Karadja</a:t>
            </a:r>
            <a:r>
              <a:rPr lang="fr-FR" dirty="0"/>
              <a:t>. Le rapport a été présenté aux chefs d'État et de gouvernement en février 2020. Toutefois, le chef de l'État n'a pas répondu car il devait participer à une autre réunion. Il aura une autre occasion de répondre aux conclusions du rapport lors de la réunion du Sommet spécial en mai 2020.</a:t>
            </a:r>
            <a:endParaRPr lang="en-GB" dirty="0"/>
          </a:p>
          <a:p>
            <a:pPr marL="0" indent="0">
              <a:buNone/>
            </a:pPr>
            <a:endParaRPr lang="en-GB" dirty="0"/>
          </a:p>
        </p:txBody>
      </p:sp>
      <p:sp>
        <p:nvSpPr>
          <p:cNvPr id="4" name="Footer Placeholder 3">
            <a:extLst>
              <a:ext uri="{FF2B5EF4-FFF2-40B4-BE49-F238E27FC236}">
                <a16:creationId xmlns:a16="http://schemas.microsoft.com/office/drawing/2014/main" id="{2E9BCE45-8A1D-4493-AE90-57C407E9766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BDBE6F-490A-4C67-9E20-FB816AFBFD15}"/>
              </a:ext>
            </a:extLst>
          </p:cNvPr>
          <p:cNvSpPr>
            <a:spLocks noGrp="1"/>
          </p:cNvSpPr>
          <p:nvPr>
            <p:ph type="sldNum" sz="quarter" idx="12"/>
          </p:nvPr>
        </p:nvSpPr>
        <p:spPr/>
        <p:txBody>
          <a:bodyPr/>
          <a:lstStyle/>
          <a:p>
            <a:fld id="{2B94288F-C395-4B83-86A6-8CAC5AD50CFE}" type="slidenum">
              <a:rPr lang="en-US" smtClean="0"/>
              <a:pPr/>
              <a:t>15</a:t>
            </a:fld>
            <a:endParaRPr lang="en-US" dirty="0"/>
          </a:p>
        </p:txBody>
      </p:sp>
    </p:spTree>
    <p:extLst>
      <p:ext uri="{BB962C8B-B14F-4D97-AF65-F5344CB8AC3E}">
        <p14:creationId xmlns:p14="http://schemas.microsoft.com/office/powerpoint/2010/main" val="73787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3D56-3976-4CE1-B466-B139D117C609}"/>
              </a:ext>
            </a:extLst>
          </p:cNvPr>
          <p:cNvSpPr>
            <a:spLocks noGrp="1"/>
          </p:cNvSpPr>
          <p:nvPr>
            <p:ph type="title"/>
          </p:nvPr>
        </p:nvSpPr>
        <p:spPr>
          <a:xfrm>
            <a:off x="381000" y="274638"/>
            <a:ext cx="11201400" cy="792162"/>
          </a:xfrm>
        </p:spPr>
        <p:txBody>
          <a:bodyPr>
            <a:normAutofit/>
          </a:bodyPr>
          <a:lstStyle/>
          <a:p>
            <a:r>
              <a:rPr lang="en-ZA" sz="3200" b="1" dirty="0">
                <a:solidFill>
                  <a:srgbClr val="0D602D"/>
                </a:solidFill>
              </a:rPr>
              <a:t>LES EVALUATIONS CIBLEES REALISEES EN 2019</a:t>
            </a:r>
            <a:endParaRPr lang="en-GB" sz="3200" dirty="0"/>
          </a:p>
        </p:txBody>
      </p:sp>
      <p:sp>
        <p:nvSpPr>
          <p:cNvPr id="3" name="Content Placeholder 2">
            <a:extLst>
              <a:ext uri="{FF2B5EF4-FFF2-40B4-BE49-F238E27FC236}">
                <a16:creationId xmlns:a16="http://schemas.microsoft.com/office/drawing/2014/main" id="{750F265F-F8ED-4BD3-A0ED-C1AD516925FE}"/>
              </a:ext>
            </a:extLst>
          </p:cNvPr>
          <p:cNvSpPr>
            <a:spLocks noGrp="1"/>
          </p:cNvSpPr>
          <p:nvPr>
            <p:ph idx="1"/>
          </p:nvPr>
        </p:nvSpPr>
        <p:spPr>
          <a:xfrm>
            <a:off x="228600" y="1143000"/>
            <a:ext cx="11734800" cy="4953000"/>
          </a:xfrm>
        </p:spPr>
        <p:txBody>
          <a:bodyPr>
            <a:normAutofit fontScale="92500" lnSpcReduction="10000"/>
          </a:bodyPr>
          <a:lstStyle/>
          <a:p>
            <a:pPr marL="109728" indent="0">
              <a:lnSpc>
                <a:spcPct val="110000"/>
              </a:lnSpc>
              <a:buNone/>
              <a:defRPr/>
            </a:pPr>
            <a:r>
              <a:rPr lang="fr-FR" dirty="0"/>
              <a:t>2. &amp; 3. ZAMBIE</a:t>
            </a:r>
          </a:p>
          <a:p>
            <a:pPr marL="109728" indent="0">
              <a:lnSpc>
                <a:spcPct val="110000"/>
              </a:lnSpc>
              <a:buNone/>
              <a:defRPr/>
            </a:pPr>
            <a:r>
              <a:rPr lang="fr-FR" dirty="0"/>
              <a:t>La Zambie a été le deuxième pays à entreprendre une évaluation ciblée et le premier à le faire dans plus d'un thème comme suit:</a:t>
            </a:r>
          </a:p>
          <a:p>
            <a:pPr marL="109728" indent="0">
              <a:lnSpc>
                <a:spcPct val="110000"/>
              </a:lnSpc>
              <a:buNone/>
              <a:defRPr/>
            </a:pPr>
            <a:r>
              <a:rPr lang="fr-FR" dirty="0"/>
              <a:t>(i) La contribution du tourisme à l'économie de la Zambie, et</a:t>
            </a:r>
          </a:p>
          <a:p>
            <a:pPr marL="109728" indent="0">
              <a:lnSpc>
                <a:spcPct val="110000"/>
              </a:lnSpc>
              <a:buNone/>
              <a:defRPr/>
            </a:pPr>
            <a:r>
              <a:rPr lang="fr-FR" dirty="0"/>
              <a:t>(ii) La contribution des ressources minières à l'économie de la Zambie.</a:t>
            </a:r>
          </a:p>
          <a:p>
            <a:pPr marL="109728" indent="0">
              <a:lnSpc>
                <a:spcPct val="110000"/>
              </a:lnSpc>
              <a:buNone/>
              <a:defRPr/>
            </a:pPr>
            <a:r>
              <a:rPr lang="fr-FR" dirty="0"/>
              <a:t>La mission sur le terrain s'est déroulée du 09 au 24 novembre 2019. Le membre du panel en charge de la Zambie, l'évêque Don </a:t>
            </a:r>
            <a:r>
              <a:rPr lang="fr-FR" dirty="0" err="1"/>
              <a:t>Dinis</a:t>
            </a:r>
            <a:r>
              <a:rPr lang="fr-FR" dirty="0"/>
              <a:t> </a:t>
            </a:r>
            <a:r>
              <a:rPr lang="fr-FR" dirty="0" err="1"/>
              <a:t>Salomão</a:t>
            </a:r>
            <a:r>
              <a:rPr lang="fr-FR" dirty="0"/>
              <a:t> SENGULANE, présentera le rapport aux chefs d'État et de Gouvernent lors de la réunion du Sommet spécial en mai 2020.</a:t>
            </a:r>
            <a:endParaRPr lang="en-GB" dirty="0">
              <a:highlight>
                <a:srgbClr val="FFFF00"/>
              </a:highlight>
            </a:endParaRPr>
          </a:p>
        </p:txBody>
      </p:sp>
      <p:sp>
        <p:nvSpPr>
          <p:cNvPr id="4" name="Footer Placeholder 3">
            <a:extLst>
              <a:ext uri="{FF2B5EF4-FFF2-40B4-BE49-F238E27FC236}">
                <a16:creationId xmlns:a16="http://schemas.microsoft.com/office/drawing/2014/main" id="{9419D41F-D693-4C5B-A21A-5DC60B7AF5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3796E2-66BC-4F89-8F5C-50C1B2F98054}"/>
              </a:ext>
            </a:extLst>
          </p:cNvPr>
          <p:cNvSpPr>
            <a:spLocks noGrp="1"/>
          </p:cNvSpPr>
          <p:nvPr>
            <p:ph type="sldNum" sz="quarter" idx="12"/>
          </p:nvPr>
        </p:nvSpPr>
        <p:spPr/>
        <p:txBody>
          <a:bodyPr/>
          <a:lstStyle/>
          <a:p>
            <a:fld id="{2B94288F-C395-4B83-86A6-8CAC5AD50CFE}" type="slidenum">
              <a:rPr lang="en-US" smtClean="0"/>
              <a:pPr/>
              <a:t>16</a:t>
            </a:fld>
            <a:endParaRPr lang="en-US" dirty="0"/>
          </a:p>
        </p:txBody>
      </p:sp>
    </p:spTree>
    <p:extLst>
      <p:ext uri="{BB962C8B-B14F-4D97-AF65-F5344CB8AC3E}">
        <p14:creationId xmlns:p14="http://schemas.microsoft.com/office/powerpoint/2010/main" val="275588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D578-3EA9-476B-A120-5DAF9CA0BFCA}"/>
              </a:ext>
            </a:extLst>
          </p:cNvPr>
          <p:cNvSpPr>
            <a:spLocks noGrp="1"/>
          </p:cNvSpPr>
          <p:nvPr>
            <p:ph type="title"/>
          </p:nvPr>
        </p:nvSpPr>
        <p:spPr>
          <a:xfrm>
            <a:off x="304800" y="274638"/>
            <a:ext cx="11277600" cy="457198"/>
          </a:xfrm>
        </p:spPr>
        <p:txBody>
          <a:bodyPr>
            <a:normAutofit fontScale="90000"/>
          </a:bodyPr>
          <a:lstStyle/>
          <a:p>
            <a:r>
              <a:rPr lang="en-ZA" sz="3200" b="1" dirty="0">
                <a:solidFill>
                  <a:srgbClr val="0D602D"/>
                </a:solidFill>
              </a:rPr>
              <a:t>LES EVALUATIONS CIBLEES REALISEES EN 2019</a:t>
            </a:r>
            <a:endParaRPr lang="en-GB" sz="3200" dirty="0">
              <a:highlight>
                <a:srgbClr val="FFFF00"/>
              </a:highlight>
            </a:endParaRPr>
          </a:p>
        </p:txBody>
      </p:sp>
      <p:sp>
        <p:nvSpPr>
          <p:cNvPr id="3" name="Content Placeholder 2">
            <a:extLst>
              <a:ext uri="{FF2B5EF4-FFF2-40B4-BE49-F238E27FC236}">
                <a16:creationId xmlns:a16="http://schemas.microsoft.com/office/drawing/2014/main" id="{BD9427F2-5E84-4011-8A70-C6F56B9B7A93}"/>
              </a:ext>
            </a:extLst>
          </p:cNvPr>
          <p:cNvSpPr>
            <a:spLocks noGrp="1"/>
          </p:cNvSpPr>
          <p:nvPr>
            <p:ph idx="1"/>
          </p:nvPr>
        </p:nvSpPr>
        <p:spPr>
          <a:xfrm>
            <a:off x="152400" y="731836"/>
            <a:ext cx="11811000" cy="5394329"/>
          </a:xfrm>
        </p:spPr>
        <p:txBody>
          <a:bodyPr>
            <a:normAutofit fontScale="62500" lnSpcReduction="20000"/>
          </a:bodyPr>
          <a:lstStyle/>
          <a:p>
            <a:pPr marL="109728" indent="0">
              <a:lnSpc>
                <a:spcPct val="110000"/>
              </a:lnSpc>
              <a:buNone/>
              <a:defRPr/>
            </a:pPr>
            <a:r>
              <a:rPr lang="fr-FR" sz="3700" b="1" dirty="0">
                <a:solidFill>
                  <a:srgbClr val="0D602D"/>
                </a:solidFill>
              </a:rPr>
              <a:t>4. NAMIBIE</a:t>
            </a:r>
          </a:p>
          <a:p>
            <a:pPr marL="109728" indent="0">
              <a:lnSpc>
                <a:spcPct val="110000"/>
              </a:lnSpc>
              <a:buNone/>
              <a:defRPr/>
            </a:pPr>
            <a:r>
              <a:rPr lang="fr-FR" sz="3800" dirty="0"/>
              <a:t>La Namibie a décidé qu'elle ne serait pas laissée pour compte au cours de l'année.</a:t>
            </a:r>
          </a:p>
          <a:p>
            <a:pPr marL="681228" indent="-571500">
              <a:lnSpc>
                <a:spcPct val="110000"/>
              </a:lnSpc>
              <a:defRPr/>
            </a:pPr>
            <a:r>
              <a:rPr lang="fr-FR" sz="3800" dirty="0"/>
              <a:t>La Namibie a adhéré au MAEP le 28 janvier 2017.</a:t>
            </a:r>
          </a:p>
          <a:p>
            <a:pPr marL="681228" indent="-571500">
              <a:lnSpc>
                <a:spcPct val="110000"/>
              </a:lnSpc>
              <a:defRPr/>
            </a:pPr>
            <a:r>
              <a:rPr lang="fr-FR" sz="3800" dirty="0"/>
              <a:t>Le Conseil national de gouvernance, une structure de 15 membres dirigée par l'Ambassadeur Wilfried </a:t>
            </a:r>
            <a:r>
              <a:rPr lang="fr-FR" sz="3800" dirty="0" err="1"/>
              <a:t>Emvula</a:t>
            </a:r>
            <a:r>
              <a:rPr lang="fr-FR" sz="3800" dirty="0"/>
              <a:t>, a été inauguré le 6 novembre 2019 par SE </a:t>
            </a:r>
            <a:r>
              <a:rPr lang="fr-FR" sz="3800" dirty="0" err="1"/>
              <a:t>Hage</a:t>
            </a:r>
            <a:r>
              <a:rPr lang="fr-FR" sz="3800" dirty="0"/>
              <a:t> </a:t>
            </a:r>
            <a:r>
              <a:rPr lang="fr-FR" sz="3800" dirty="0" err="1"/>
              <a:t>Geingob</a:t>
            </a:r>
            <a:r>
              <a:rPr lang="fr-FR" sz="3800" dirty="0"/>
              <a:t>, Président de la République de Namibie en présence de l'Ambassadeur Lineekela Mboti, Point Focal du MAEP en Namibie, L'ambassadeur Ombeni </a:t>
            </a:r>
            <a:r>
              <a:rPr lang="fr-FR" sz="3800" dirty="0" err="1"/>
              <a:t>Yohana</a:t>
            </a:r>
            <a:r>
              <a:rPr lang="fr-FR" sz="3800" dirty="0"/>
              <a:t> Sefue, membre du Panel en charge de la Namibie, et le Professeur Eddy Maloka, Directeur Général du MAEP.</a:t>
            </a:r>
          </a:p>
          <a:p>
            <a:pPr marL="681228" indent="-571500">
              <a:lnSpc>
                <a:spcPct val="110000"/>
              </a:lnSpc>
              <a:defRPr/>
            </a:pPr>
            <a:r>
              <a:rPr lang="fr-FR" sz="3800" dirty="0"/>
              <a:t>Le pays a entrepris une évaluation ciblée sur le «chômage des jeunes»; avant d’entreprendre son évaluation de base prévue en 2020.</a:t>
            </a:r>
          </a:p>
          <a:p>
            <a:pPr marL="681228" indent="-571500">
              <a:lnSpc>
                <a:spcPct val="110000"/>
              </a:lnSpc>
              <a:defRPr/>
            </a:pPr>
            <a:r>
              <a:rPr lang="fr-FR" sz="3800" dirty="0"/>
              <a:t>La mission sur le terrain s'est déroulée du 2 au 12 décembre. Le membre du panel en charge de la Namibie, Ombeni </a:t>
            </a:r>
            <a:r>
              <a:rPr lang="fr-FR" sz="3800" dirty="0" err="1"/>
              <a:t>Yohana</a:t>
            </a:r>
            <a:r>
              <a:rPr lang="fr-FR" sz="3800" dirty="0"/>
              <a:t> Sefue, a présenté le rapport aux Chefs d'État et de Gouvernement en février 2020</a:t>
            </a:r>
            <a:r>
              <a:rPr lang="fr-FR" sz="3700" dirty="0">
                <a:solidFill>
                  <a:srgbClr val="0D602D"/>
                </a:solidFill>
              </a:rPr>
              <a:t>.</a:t>
            </a:r>
            <a:endParaRPr lang="en-GB" dirty="0"/>
          </a:p>
        </p:txBody>
      </p:sp>
      <p:sp>
        <p:nvSpPr>
          <p:cNvPr id="4" name="Footer Placeholder 3">
            <a:extLst>
              <a:ext uri="{FF2B5EF4-FFF2-40B4-BE49-F238E27FC236}">
                <a16:creationId xmlns:a16="http://schemas.microsoft.com/office/drawing/2014/main" id="{B9EEFE92-A26C-45CC-A23C-6BFA83589D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1ACEBBA-4677-4E0D-BDEA-9164C3837803}"/>
              </a:ext>
            </a:extLst>
          </p:cNvPr>
          <p:cNvSpPr>
            <a:spLocks noGrp="1"/>
          </p:cNvSpPr>
          <p:nvPr>
            <p:ph type="sldNum" sz="quarter" idx="12"/>
          </p:nvPr>
        </p:nvSpPr>
        <p:spPr/>
        <p:txBody>
          <a:bodyPr/>
          <a:lstStyle/>
          <a:p>
            <a:fld id="{2B94288F-C395-4B83-86A6-8CAC5AD50CFE}" type="slidenum">
              <a:rPr lang="en-US" smtClean="0"/>
              <a:pPr/>
              <a:t>17</a:t>
            </a:fld>
            <a:endParaRPr lang="en-US" dirty="0"/>
          </a:p>
        </p:txBody>
      </p:sp>
    </p:spTree>
    <p:extLst>
      <p:ext uri="{BB962C8B-B14F-4D97-AF65-F5344CB8AC3E}">
        <p14:creationId xmlns:p14="http://schemas.microsoft.com/office/powerpoint/2010/main" val="340465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469" y="114685"/>
            <a:ext cx="6215063" cy="754292"/>
          </a:xfrm>
        </p:spPr>
        <p:txBody>
          <a:bodyPr>
            <a:normAutofit/>
          </a:bodyPr>
          <a:lstStyle/>
          <a:p>
            <a:r>
              <a:rPr lang="en-US" sz="3200" b="1" dirty="0">
                <a:solidFill>
                  <a:srgbClr val="0D602D"/>
                </a:solidFill>
                <a:latin typeface="Tahoma" panose="020B0604030504040204" pitchFamily="34" charset="0"/>
                <a:ea typeface="Tahoma" panose="020B0604030504040204" pitchFamily="34" charset="0"/>
                <a:cs typeface="Tahoma" panose="020B0604030504040204" pitchFamily="34" charset="0"/>
              </a:rPr>
              <a:t>ACTIVITÉS PRÉVUES</a:t>
            </a:r>
            <a:endParaRPr lang="en-US" sz="32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18</a:t>
            </a:fld>
            <a:endParaRPr lang="en-US" dirty="0"/>
          </a:p>
        </p:txBody>
      </p:sp>
      <p:sp>
        <p:nvSpPr>
          <p:cNvPr id="5" name="Content Placeholder 4"/>
          <p:cNvSpPr>
            <a:spLocks noGrp="1"/>
          </p:cNvSpPr>
          <p:nvPr>
            <p:ph idx="1"/>
          </p:nvPr>
        </p:nvSpPr>
        <p:spPr>
          <a:xfrm>
            <a:off x="3009900" y="2400303"/>
            <a:ext cx="6172200" cy="2400299"/>
          </a:xfrm>
        </p:spPr>
        <p:txBody>
          <a:bodyPr>
            <a:normAutofit/>
          </a:bodyPr>
          <a:lstStyle/>
          <a:p>
            <a:pPr algn="just">
              <a:defRPr/>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graphicFrame>
        <p:nvGraphicFramePr>
          <p:cNvPr id="3" name="Table 2">
            <a:extLst>
              <a:ext uri="{FF2B5EF4-FFF2-40B4-BE49-F238E27FC236}">
                <a16:creationId xmlns:a16="http://schemas.microsoft.com/office/drawing/2014/main" id="{B38E41ED-655F-4955-AE61-1CABCB256F0E}"/>
              </a:ext>
            </a:extLst>
          </p:cNvPr>
          <p:cNvGraphicFramePr>
            <a:graphicFrameLocks noGrp="1"/>
          </p:cNvGraphicFramePr>
          <p:nvPr>
            <p:extLst>
              <p:ext uri="{D42A27DB-BD31-4B8C-83A1-F6EECF244321}">
                <p14:modId xmlns:p14="http://schemas.microsoft.com/office/powerpoint/2010/main" val="1984487232"/>
              </p:ext>
            </p:extLst>
          </p:nvPr>
        </p:nvGraphicFramePr>
        <p:xfrm>
          <a:off x="457200" y="868978"/>
          <a:ext cx="11277600" cy="5250661"/>
        </p:xfrm>
        <a:graphic>
          <a:graphicData uri="http://schemas.openxmlformats.org/drawingml/2006/table">
            <a:tbl>
              <a:tblPr firstRow="1" firstCol="1" bandRow="1">
                <a:tableStyleId>{5C22544A-7EE6-4342-B048-85BDC9FD1C3A}</a:tableStyleId>
              </a:tblPr>
              <a:tblGrid>
                <a:gridCol w="1875379">
                  <a:extLst>
                    <a:ext uri="{9D8B030D-6E8A-4147-A177-3AD203B41FA5}">
                      <a16:colId xmlns:a16="http://schemas.microsoft.com/office/drawing/2014/main" val="3759717101"/>
                    </a:ext>
                  </a:extLst>
                </a:gridCol>
                <a:gridCol w="7515987">
                  <a:extLst>
                    <a:ext uri="{9D8B030D-6E8A-4147-A177-3AD203B41FA5}">
                      <a16:colId xmlns:a16="http://schemas.microsoft.com/office/drawing/2014/main" val="4103447904"/>
                    </a:ext>
                  </a:extLst>
                </a:gridCol>
                <a:gridCol w="1886234">
                  <a:extLst>
                    <a:ext uri="{9D8B030D-6E8A-4147-A177-3AD203B41FA5}">
                      <a16:colId xmlns:a16="http://schemas.microsoft.com/office/drawing/2014/main" val="1868505190"/>
                    </a:ext>
                  </a:extLst>
                </a:gridCol>
              </a:tblGrid>
              <a:tr h="334182">
                <a:tc gridSpan="3">
                  <a:txBody>
                    <a:bodyPr/>
                    <a:lstStyle/>
                    <a:p>
                      <a:pPr algn="ctr">
                        <a:lnSpc>
                          <a:spcPct val="107000"/>
                        </a:lnSpc>
                        <a:spcAft>
                          <a:spcPts val="0"/>
                        </a:spcAft>
                      </a:pPr>
                      <a:r>
                        <a:rPr lang="fr-BE" sz="1600">
                          <a:effectLst/>
                        </a:rPr>
                        <a:t>CALENDRIER PRÉVU</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97208618"/>
                  </a:ext>
                </a:extLst>
              </a:tr>
              <a:tr h="334182">
                <a:tc>
                  <a:txBody>
                    <a:bodyPr/>
                    <a:lstStyle/>
                    <a:p>
                      <a:pPr>
                        <a:lnSpc>
                          <a:spcPct val="107000"/>
                        </a:lnSpc>
                        <a:spcAft>
                          <a:spcPts val="0"/>
                        </a:spcAft>
                      </a:pPr>
                      <a:r>
                        <a:rPr lang="fr-BE" sz="1600">
                          <a:effectLst/>
                        </a:rPr>
                        <a:t>PAYS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600">
                          <a:effectLst/>
                        </a:rPr>
                        <a:t>THÈMES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BE" sz="1600">
                          <a:effectLst/>
                        </a:rPr>
                        <a:t>DATES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8135226"/>
                  </a:ext>
                </a:extLst>
              </a:tr>
              <a:tr h="334182">
                <a:tc>
                  <a:txBody>
                    <a:bodyPr/>
                    <a:lstStyle/>
                    <a:p>
                      <a:pPr>
                        <a:lnSpc>
                          <a:spcPct val="107000"/>
                        </a:lnSpc>
                        <a:spcAft>
                          <a:spcPts val="0"/>
                        </a:spcAft>
                      </a:pPr>
                      <a:r>
                        <a:rPr lang="fr-BE" sz="1600">
                          <a:effectLst/>
                        </a:rPr>
                        <a:t>UGANDA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Gouvernance sur la mise en œuvre des ODD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dirty="0">
                          <a:effectLst/>
                        </a:rPr>
                        <a:t>Juillet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0752369"/>
                  </a:ext>
                </a:extLst>
              </a:tr>
              <a:tr h="334182">
                <a:tc>
                  <a:txBody>
                    <a:bodyPr/>
                    <a:lstStyle/>
                    <a:p>
                      <a:pPr>
                        <a:lnSpc>
                          <a:spcPct val="107000"/>
                        </a:lnSpc>
                        <a:spcAft>
                          <a:spcPts val="0"/>
                        </a:spcAft>
                      </a:pPr>
                      <a:r>
                        <a:rPr lang="fr-BE" sz="1600">
                          <a:effectLst/>
                        </a:rPr>
                        <a:t>GHANA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dirty="0">
                          <a:effectLst/>
                        </a:rPr>
                        <a:t>Education, agriculture et gouvernance locale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630067"/>
                  </a:ext>
                </a:extLst>
              </a:tr>
              <a:tr h="334182">
                <a:tc>
                  <a:txBody>
                    <a:bodyPr/>
                    <a:lstStyle/>
                    <a:p>
                      <a:pPr>
                        <a:lnSpc>
                          <a:spcPct val="107000"/>
                        </a:lnSpc>
                        <a:spcAft>
                          <a:spcPts val="0"/>
                        </a:spcAft>
                      </a:pPr>
                      <a:r>
                        <a:rPr lang="fr-BE" sz="1600">
                          <a:effectLst/>
                        </a:rPr>
                        <a:t>MAURITIUS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748736"/>
                  </a:ext>
                </a:extLst>
              </a:tr>
              <a:tr h="334182">
                <a:tc>
                  <a:txBody>
                    <a:bodyPr/>
                    <a:lstStyle/>
                    <a:p>
                      <a:pPr>
                        <a:lnSpc>
                          <a:spcPct val="107000"/>
                        </a:lnSpc>
                        <a:spcAft>
                          <a:spcPts val="0"/>
                        </a:spcAft>
                      </a:pPr>
                      <a:r>
                        <a:rPr lang="fr-BE" sz="1600">
                          <a:effectLst/>
                        </a:rPr>
                        <a:t>SENEGAL</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Ressources minérales au cœur de la transformation structurelle de l’économie sénégalaise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034195"/>
                  </a:ext>
                </a:extLst>
              </a:tr>
              <a:tr h="334182">
                <a:tc>
                  <a:txBody>
                    <a:bodyPr/>
                    <a:lstStyle/>
                    <a:p>
                      <a:pPr>
                        <a:lnSpc>
                          <a:spcPct val="107000"/>
                        </a:lnSpc>
                        <a:spcAft>
                          <a:spcPts val="0"/>
                        </a:spcAft>
                      </a:pPr>
                      <a:r>
                        <a:rPr lang="fr-BE" sz="1600">
                          <a:effectLst/>
                        </a:rPr>
                        <a:t>LESOTHO</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La corruption</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7631530"/>
                  </a:ext>
                </a:extLst>
              </a:tr>
              <a:tr h="1033491">
                <a:tc>
                  <a:txBody>
                    <a:bodyPr/>
                    <a:lstStyle/>
                    <a:p>
                      <a:pPr>
                        <a:lnSpc>
                          <a:spcPct val="107000"/>
                        </a:lnSpc>
                        <a:spcAft>
                          <a:spcPts val="0"/>
                        </a:spcAft>
                      </a:pPr>
                      <a:r>
                        <a:rPr lang="fr-BE" sz="1600">
                          <a:effectLst/>
                        </a:rPr>
                        <a:t>KENYA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Les 4 principaux domaines que sont les logements abordables, l’élargissement de la production industrielle et la création d’emplois de qualité, la sécurité alimentaire &amp; la nutrition et les soins de santé abordable pour tous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7341436"/>
                  </a:ext>
                </a:extLst>
              </a:tr>
              <a:tr h="334182">
                <a:tc>
                  <a:txBody>
                    <a:bodyPr/>
                    <a:lstStyle/>
                    <a:p>
                      <a:pPr>
                        <a:lnSpc>
                          <a:spcPct val="107000"/>
                        </a:lnSpc>
                        <a:spcAft>
                          <a:spcPts val="0"/>
                        </a:spcAft>
                      </a:pPr>
                      <a:r>
                        <a:rPr lang="fr-BE" sz="1600">
                          <a:effectLst/>
                        </a:rPr>
                        <a:t>SIERRA LEONE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1585086"/>
                  </a:ext>
                </a:extLst>
              </a:tr>
              <a:tr h="334182">
                <a:tc>
                  <a:txBody>
                    <a:bodyPr/>
                    <a:lstStyle/>
                    <a:p>
                      <a:pPr>
                        <a:lnSpc>
                          <a:spcPct val="107000"/>
                        </a:lnSpc>
                        <a:spcAft>
                          <a:spcPts val="0"/>
                        </a:spcAft>
                      </a:pPr>
                      <a:r>
                        <a:rPr lang="fr-BE" sz="1600">
                          <a:effectLst/>
                        </a:rPr>
                        <a:t>BOTSWANA</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a:effectLst/>
                        </a:rPr>
                        <a:t>À déterminer</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5108005"/>
                  </a:ext>
                </a:extLst>
              </a:tr>
              <a:tr h="1033491">
                <a:tc>
                  <a:txBody>
                    <a:bodyPr/>
                    <a:lstStyle/>
                    <a:p>
                      <a:pPr>
                        <a:lnSpc>
                          <a:spcPct val="107000"/>
                        </a:lnSpc>
                        <a:spcAft>
                          <a:spcPts val="0"/>
                        </a:spcAft>
                      </a:pPr>
                      <a:r>
                        <a:rPr lang="fr-BE" sz="1600">
                          <a:effectLst/>
                        </a:rPr>
                        <a: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dirty="0">
                          <a:effectLst/>
                        </a:rPr>
                        <a:t>Tous les pays membres de l’UA et du MAEP présent dans cette salle, en vue d’entreprendre une évaluation ciblée soit sur un thème lié à la Migration ou un </a:t>
                      </a:r>
                      <a:r>
                        <a:rPr lang="fr-FR" sz="1600" dirty="0">
                          <a:effectLst/>
                        </a:rPr>
                        <a:t>tout autre sujet pour l'intérêt de nos populations respectives</a:t>
                      </a:r>
                      <a:r>
                        <a:rPr lang="fr-BE"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BE" sz="1600" dirty="0">
                          <a:effectLst/>
                        </a:rPr>
                        <a:t>À déterminer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4721287"/>
                  </a:ext>
                </a:extLst>
              </a:tr>
            </a:tbl>
          </a:graphicData>
        </a:graphic>
      </p:graphicFrame>
    </p:spTree>
    <p:extLst>
      <p:ext uri="{BB962C8B-B14F-4D97-AF65-F5344CB8AC3E}">
        <p14:creationId xmlns:p14="http://schemas.microsoft.com/office/powerpoint/2010/main" val="103071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94288F-C395-4B83-86A6-8CAC5AD50CFE}" type="slidenum">
              <a:rPr lang="en-US" smtClean="0"/>
              <a:pPr/>
              <a:t>19</a:t>
            </a:fld>
            <a:endParaRPr lang="fr-FR" dirty="0"/>
          </a:p>
        </p:txBody>
      </p:sp>
      <p:sp>
        <p:nvSpPr>
          <p:cNvPr id="5" name="Content Placeholder 4"/>
          <p:cNvSpPr>
            <a:spLocks noGrp="1"/>
          </p:cNvSpPr>
          <p:nvPr>
            <p:ph idx="1"/>
          </p:nvPr>
        </p:nvSpPr>
        <p:spPr>
          <a:xfrm>
            <a:off x="1981200" y="2057402"/>
            <a:ext cx="8229600" cy="3200399"/>
          </a:xfrm>
        </p:spPr>
        <p:txBody>
          <a:bodyPr>
            <a:normAutofit/>
          </a:bodyPr>
          <a:lstStyle/>
          <a:p>
            <a:pPr marL="0" indent="0" algn="ctr">
              <a:buNone/>
            </a:pPr>
            <a:endParaRPr lang="fr-FR" b="1" dirty="0">
              <a:solidFill>
                <a:srgbClr val="00B050"/>
              </a:solidFill>
              <a:latin typeface="Lucida Calligraphy" panose="03010101010101010101" pitchFamily="66" charset="0"/>
            </a:endParaRPr>
          </a:p>
          <a:p>
            <a:pPr marL="0" indent="0" algn="ctr">
              <a:buNone/>
            </a:pPr>
            <a:r>
              <a:rPr lang="fr-FR" sz="4500" b="1" dirty="0">
                <a:solidFill>
                  <a:srgbClr val="00B050"/>
                </a:solidFill>
                <a:latin typeface="Lucida Calligraphy" panose="03010101010101010101" pitchFamily="66" charset="0"/>
              </a:rPr>
              <a:t>Merci de votre aimable attention.</a:t>
            </a:r>
            <a:endParaRPr lang="fr-FR" sz="4500" dirty="0"/>
          </a:p>
        </p:txBody>
      </p:sp>
    </p:spTree>
    <p:extLst>
      <p:ext uri="{BB962C8B-B14F-4D97-AF65-F5344CB8AC3E}">
        <p14:creationId xmlns:p14="http://schemas.microsoft.com/office/powerpoint/2010/main" val="173005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8650"/>
            <a:ext cx="8229600" cy="685800"/>
          </a:xfrm>
        </p:spPr>
        <p:txBody>
          <a:bodyPr>
            <a:normAutofit fontScale="90000"/>
          </a:bodyPr>
          <a:lstStyle/>
          <a:p>
            <a:r>
              <a:rPr lang="fr-FR" altLang="en-US" sz="3600" b="1" dirty="0">
                <a:solidFill>
                  <a:srgbClr val="0D602D"/>
                </a:solidFill>
                <a:latin typeface="Tahoma" panose="020B0604030504040204" pitchFamily="34" charset="0"/>
              </a:rPr>
              <a:t>PLAN DE L’EXPOSÉ</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2</a:t>
            </a:fld>
            <a:endParaRPr lang="fr-FR" dirty="0"/>
          </a:p>
        </p:txBody>
      </p:sp>
      <p:sp>
        <p:nvSpPr>
          <p:cNvPr id="5" name="Content Placeholder 4"/>
          <p:cNvSpPr>
            <a:spLocks noGrp="1"/>
          </p:cNvSpPr>
          <p:nvPr>
            <p:ph idx="1"/>
          </p:nvPr>
        </p:nvSpPr>
        <p:spPr>
          <a:xfrm>
            <a:off x="304800" y="1143000"/>
            <a:ext cx="11582400" cy="4876800"/>
          </a:xfrm>
        </p:spPr>
        <p:txBody>
          <a:bodyPr>
            <a:normAutofit lnSpcReduction="10000"/>
          </a:bodyPr>
          <a:lstStyle/>
          <a:p>
            <a:pPr marL="681228" indent="-571500">
              <a:buFont typeface="Wingdings" panose="05000000000000000000" pitchFamily="2" charset="2"/>
              <a:buChar char="q"/>
              <a:defRPr/>
            </a:pPr>
            <a:r>
              <a:rPr lang="fr-FR" altLang="en-US" sz="3600" dirty="0"/>
              <a:t>Contexte</a:t>
            </a:r>
          </a:p>
          <a:p>
            <a:pPr marL="681228" indent="-571500">
              <a:buFont typeface="Wingdings" panose="05000000000000000000" pitchFamily="2" charset="2"/>
              <a:buChar char="q"/>
              <a:defRPr/>
            </a:pPr>
            <a:r>
              <a:rPr lang="fr-FR" altLang="en-US" sz="3600" dirty="0"/>
              <a:t>Les différents types d’évaluation du MAEP</a:t>
            </a:r>
          </a:p>
          <a:p>
            <a:pPr marL="681228" indent="-571500">
              <a:buFont typeface="Wingdings" panose="05000000000000000000" pitchFamily="2" charset="2"/>
              <a:buChar char="q"/>
              <a:defRPr/>
            </a:pPr>
            <a:r>
              <a:rPr lang="fr-FR" altLang="en-US" sz="3600" dirty="0"/>
              <a:t>Principales caractéristiques des évaluations ciblées</a:t>
            </a:r>
          </a:p>
          <a:p>
            <a:pPr marL="681228" indent="-571500">
              <a:buFont typeface="Wingdings" panose="05000000000000000000" pitchFamily="2" charset="2"/>
              <a:buChar char="q"/>
              <a:defRPr/>
            </a:pPr>
            <a:r>
              <a:rPr lang="fr-FR" altLang="en-US" sz="3600" dirty="0"/>
              <a:t>Méthodologie</a:t>
            </a:r>
          </a:p>
          <a:p>
            <a:pPr marL="681228" indent="-571500">
              <a:buFont typeface="Wingdings" panose="05000000000000000000" pitchFamily="2" charset="2"/>
              <a:buChar char="q"/>
              <a:defRPr/>
            </a:pPr>
            <a:r>
              <a:rPr lang="fr-FR" altLang="en-US" sz="3600" dirty="0"/>
              <a:t>Modèle de rapport</a:t>
            </a:r>
          </a:p>
          <a:p>
            <a:pPr marL="681228" indent="-571500">
              <a:buFont typeface="Wingdings" panose="05000000000000000000" pitchFamily="2" charset="2"/>
              <a:buChar char="q"/>
              <a:defRPr/>
            </a:pPr>
            <a:r>
              <a:rPr lang="fr-FR" altLang="en-US" sz="3600" dirty="0"/>
              <a:t>Activités menées</a:t>
            </a:r>
          </a:p>
          <a:p>
            <a:pPr marL="681228" indent="-571500">
              <a:buFont typeface="Wingdings" panose="05000000000000000000" pitchFamily="2" charset="2"/>
              <a:buChar char="q"/>
              <a:defRPr/>
            </a:pPr>
            <a:r>
              <a:rPr lang="fr-FR" altLang="en-US" sz="3600" dirty="0"/>
              <a:t>Les Evaluations Ciblées réalisées en 2019  </a:t>
            </a:r>
          </a:p>
          <a:p>
            <a:pPr marL="681228" indent="-571500">
              <a:buFont typeface="Wingdings" panose="05000000000000000000" pitchFamily="2" charset="2"/>
              <a:buChar char="q"/>
              <a:defRPr/>
            </a:pPr>
            <a:r>
              <a:rPr lang="fr-FR" altLang="en-US" sz="3600" dirty="0"/>
              <a:t>Activités en vue</a:t>
            </a:r>
          </a:p>
          <a:p>
            <a:endParaRPr lang="fr-FR" dirty="0"/>
          </a:p>
        </p:txBody>
      </p:sp>
    </p:spTree>
    <p:extLst>
      <p:ext uri="{BB962C8B-B14F-4D97-AF65-F5344CB8AC3E}">
        <p14:creationId xmlns:p14="http://schemas.microsoft.com/office/powerpoint/2010/main" val="111099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533400"/>
          </a:xfrm>
        </p:spPr>
        <p:txBody>
          <a:bodyPr>
            <a:normAutofit fontScale="90000"/>
          </a:bodyPr>
          <a:lstStyle/>
          <a:p>
            <a:r>
              <a:rPr lang="fr-FR" altLang="en-US" sz="3600" b="1" dirty="0">
                <a:solidFill>
                  <a:srgbClr val="0D602D"/>
                </a:solidFill>
                <a:latin typeface="Tahoma" panose="020B0604030504040204" pitchFamily="34" charset="0"/>
              </a:rPr>
              <a:t>CONTEXTE</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3</a:t>
            </a:fld>
            <a:endParaRPr lang="fr-FR" dirty="0"/>
          </a:p>
        </p:txBody>
      </p:sp>
      <p:sp>
        <p:nvSpPr>
          <p:cNvPr id="5" name="Content Placeholder 4"/>
          <p:cNvSpPr>
            <a:spLocks noGrp="1"/>
          </p:cNvSpPr>
          <p:nvPr>
            <p:ph idx="1"/>
          </p:nvPr>
        </p:nvSpPr>
        <p:spPr>
          <a:xfrm>
            <a:off x="304800" y="838200"/>
            <a:ext cx="11582400" cy="4838701"/>
          </a:xfrm>
        </p:spPr>
        <p:txBody>
          <a:bodyPr>
            <a:normAutofit/>
          </a:bodyPr>
          <a:lstStyle/>
          <a:p>
            <a:pPr marL="452628">
              <a:lnSpc>
                <a:spcPct val="90000"/>
              </a:lnSpc>
              <a:buFont typeface="Wingdings" panose="05000000000000000000" pitchFamily="2" charset="2"/>
              <a:buChar char="q"/>
              <a:defRPr/>
            </a:pPr>
            <a:endParaRPr lang="fr-FR" dirty="0"/>
          </a:p>
          <a:p>
            <a:pPr marL="452628">
              <a:lnSpc>
                <a:spcPct val="90000"/>
              </a:lnSpc>
              <a:buFont typeface="Wingdings" panose="05000000000000000000" pitchFamily="2" charset="2"/>
              <a:buChar char="q"/>
              <a:defRPr/>
            </a:pPr>
            <a:r>
              <a:rPr lang="fr-FR" dirty="0"/>
              <a:t>Les évaluations ciblées font partie du projet d’approfondissement de l’évaluation par les pairs.</a:t>
            </a:r>
          </a:p>
          <a:p>
            <a:pPr marL="452628">
              <a:lnSpc>
                <a:spcPct val="90000"/>
              </a:lnSpc>
              <a:buFont typeface="Wingdings" panose="05000000000000000000" pitchFamily="2" charset="2"/>
              <a:buChar char="q"/>
              <a:defRPr/>
            </a:pPr>
            <a:r>
              <a:rPr lang="fr-FR" dirty="0"/>
              <a:t>Elles ont pour objectif de mettre en place un processus qui améliore et recentre les évaluations. </a:t>
            </a:r>
          </a:p>
          <a:p>
            <a:pPr marL="0" indent="0">
              <a:buNone/>
            </a:pPr>
            <a:endParaRPr lang="fr-FR" dirty="0"/>
          </a:p>
        </p:txBody>
      </p:sp>
    </p:spTree>
    <p:extLst>
      <p:ext uri="{BB962C8B-B14F-4D97-AF65-F5344CB8AC3E}">
        <p14:creationId xmlns:p14="http://schemas.microsoft.com/office/powerpoint/2010/main" val="48283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4684"/>
            <a:ext cx="9525000" cy="965202"/>
          </a:xfrm>
        </p:spPr>
        <p:txBody>
          <a:bodyPr>
            <a:normAutofit/>
          </a:bodyPr>
          <a:lstStyle/>
          <a:p>
            <a:r>
              <a:rPr lang="fr-FR" altLang="en-US" sz="3200" b="1" dirty="0">
                <a:solidFill>
                  <a:srgbClr val="0D602D"/>
                </a:solidFill>
                <a:latin typeface="Tahoma" panose="020B0604030504040204" pitchFamily="34" charset="0"/>
              </a:rPr>
              <a:t>DIFFÉRENTS TYPES D’ÉVALUATION DU MAEP</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4</a:t>
            </a:fld>
            <a:endParaRPr lang="fr-FR" dirty="0"/>
          </a:p>
        </p:txBody>
      </p:sp>
      <p:sp>
        <p:nvSpPr>
          <p:cNvPr id="5" name="Content Placeholder 4"/>
          <p:cNvSpPr>
            <a:spLocks noGrp="1"/>
          </p:cNvSpPr>
          <p:nvPr>
            <p:ph idx="1"/>
          </p:nvPr>
        </p:nvSpPr>
        <p:spPr>
          <a:xfrm>
            <a:off x="304800" y="990600"/>
            <a:ext cx="11582400" cy="5029200"/>
          </a:xfrm>
        </p:spPr>
        <p:txBody>
          <a:bodyPr>
            <a:normAutofit fontScale="92500"/>
          </a:bodyPr>
          <a:lstStyle/>
          <a:p>
            <a:pPr marL="0" indent="0">
              <a:buNone/>
              <a:defRPr/>
            </a:pPr>
            <a:r>
              <a:rPr lang="fr-FR" dirty="0"/>
              <a:t>Le Document de base du MAEP (AHG/235 (XXXVIII) Annexe 2) prévoit quatre (04) types d’évaluation : </a:t>
            </a:r>
          </a:p>
          <a:p>
            <a:pPr marL="385763" algn="just">
              <a:lnSpc>
                <a:spcPct val="150000"/>
              </a:lnSpc>
              <a:spcBef>
                <a:spcPts val="900"/>
              </a:spcBef>
              <a:buFont typeface="+mj-lt"/>
              <a:buAutoNum type="arabicPeriod"/>
              <a:defRPr/>
            </a:pPr>
            <a:r>
              <a:rPr lang="fr-FR" dirty="0"/>
              <a:t>l’</a:t>
            </a:r>
            <a:r>
              <a:rPr lang="fr-FR" b="1" dirty="0">
                <a:solidFill>
                  <a:srgbClr val="0070C0"/>
                </a:solidFill>
              </a:rPr>
              <a:t>évaluation initiale </a:t>
            </a:r>
            <a:r>
              <a:rPr lang="fr-FR" dirty="0"/>
              <a:t>– faite après l’adhésion du pays au MAEP ; </a:t>
            </a:r>
          </a:p>
          <a:p>
            <a:pPr marL="385763" algn="just">
              <a:spcBef>
                <a:spcPts val="900"/>
              </a:spcBef>
              <a:buFont typeface="+mj-lt"/>
              <a:buAutoNum type="arabicPeriod"/>
              <a:defRPr/>
            </a:pPr>
            <a:r>
              <a:rPr lang="fr-FR" dirty="0"/>
              <a:t>l’</a:t>
            </a:r>
            <a:r>
              <a:rPr lang="fr-FR" b="1" dirty="0">
                <a:solidFill>
                  <a:srgbClr val="0070C0"/>
                </a:solidFill>
              </a:rPr>
              <a:t>évaluation périodique </a:t>
            </a:r>
            <a:r>
              <a:rPr lang="fr-FR" dirty="0"/>
              <a:t>– conduite tous les quatre ou cinq ans ; </a:t>
            </a:r>
          </a:p>
          <a:p>
            <a:pPr marL="385763" algn="just">
              <a:spcBef>
                <a:spcPts val="900"/>
              </a:spcBef>
              <a:buFont typeface="+mj-lt"/>
              <a:buAutoNum type="arabicPeriod"/>
              <a:defRPr/>
            </a:pPr>
            <a:r>
              <a:rPr lang="fr-FR" dirty="0"/>
              <a:t>L’</a:t>
            </a:r>
            <a:r>
              <a:rPr lang="fr-FR" b="1" dirty="0">
                <a:solidFill>
                  <a:srgbClr val="0070C0"/>
                </a:solidFill>
              </a:rPr>
              <a:t>évaluation volontaire ou évaluation ciblée </a:t>
            </a:r>
            <a:r>
              <a:rPr lang="fr-FR" dirty="0"/>
              <a:t>– qui peut être demandée par un État membre du MAEP pour des raisons qui lui sont propres ; </a:t>
            </a:r>
          </a:p>
          <a:p>
            <a:pPr marL="385763" algn="just">
              <a:spcBef>
                <a:spcPts val="900"/>
              </a:spcBef>
              <a:buFont typeface="+mj-lt"/>
              <a:buAutoNum type="arabicPeriod"/>
              <a:defRPr/>
            </a:pPr>
            <a:r>
              <a:rPr lang="fr-FR" dirty="0"/>
              <a:t>l’</a:t>
            </a:r>
            <a:r>
              <a:rPr lang="fr-FR" b="1" dirty="0">
                <a:solidFill>
                  <a:srgbClr val="0070C0"/>
                </a:solidFill>
              </a:rPr>
              <a:t>évaluation peciale</a:t>
            </a:r>
            <a:r>
              <a:rPr lang="fr-FR" dirty="0"/>
              <a:t> </a:t>
            </a:r>
            <a:r>
              <a:rPr lang="fr-FR" dirty="0">
                <a:solidFill>
                  <a:srgbClr val="0070C0"/>
                </a:solidFill>
              </a:rPr>
              <a:t>–</a:t>
            </a:r>
            <a:r>
              <a:rPr lang="fr-FR" dirty="0"/>
              <a:t> qui peut être initiée à tout moment lorsque des signes avant-coureurs font état de l’imminence d’une crise politique, économique ou sociale dans un pays membre du MAEP.  </a:t>
            </a:r>
          </a:p>
          <a:p>
            <a:endParaRPr lang="fr-FR" dirty="0"/>
          </a:p>
        </p:txBody>
      </p:sp>
    </p:spTree>
    <p:extLst>
      <p:ext uri="{BB962C8B-B14F-4D97-AF65-F5344CB8AC3E}">
        <p14:creationId xmlns:p14="http://schemas.microsoft.com/office/powerpoint/2010/main" val="67564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11049000" cy="1085850"/>
          </a:xfrm>
        </p:spPr>
        <p:txBody>
          <a:bodyPr>
            <a:normAutofit fontScale="90000"/>
          </a:bodyPr>
          <a:lstStyle/>
          <a:p>
            <a:br>
              <a:rPr lang="fr-FR" altLang="en-US" sz="2400" b="1" dirty="0">
                <a:solidFill>
                  <a:schemeClr val="accent4">
                    <a:lumMod val="75000"/>
                  </a:schemeClr>
                </a:solidFill>
                <a:latin typeface="Tahoma" panose="020B0604030504040204" pitchFamily="34" charset="0"/>
              </a:rPr>
            </a:br>
            <a:r>
              <a:rPr lang="fr-FR" altLang="en-US" sz="3600" b="1" dirty="0">
                <a:solidFill>
                  <a:srgbClr val="0D602D"/>
                </a:solidFill>
                <a:latin typeface="Tahoma" panose="020B0604030504040204" pitchFamily="34" charset="0"/>
              </a:rPr>
              <a:t>PRINCIPALES CARACTÉRISTIQUES DES ÉVALUATIONS CIBLÉES</a:t>
            </a:r>
            <a:r>
              <a:rPr lang="fr-FR" sz="3600" dirty="0">
                <a:solidFill>
                  <a:srgbClr val="0D602D"/>
                </a:solidFill>
              </a:rPr>
              <a:t> </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5</a:t>
            </a:fld>
            <a:endParaRPr lang="fr-FR" dirty="0"/>
          </a:p>
        </p:txBody>
      </p:sp>
      <p:sp>
        <p:nvSpPr>
          <p:cNvPr id="5" name="Content Placeholder 4"/>
          <p:cNvSpPr>
            <a:spLocks noGrp="1"/>
          </p:cNvSpPr>
          <p:nvPr>
            <p:ph idx="1"/>
          </p:nvPr>
        </p:nvSpPr>
        <p:spPr>
          <a:xfrm>
            <a:off x="304800" y="1447800"/>
            <a:ext cx="11582400" cy="4495800"/>
          </a:xfrm>
        </p:spPr>
        <p:txBody>
          <a:bodyPr>
            <a:normAutofit/>
          </a:bodyPr>
          <a:lstStyle/>
          <a:p>
            <a:pPr algn="just">
              <a:buFont typeface="+mj-lt"/>
              <a:buAutoNum type="arabicPeriod"/>
            </a:pPr>
            <a:r>
              <a:rPr lang="fr-FR" sz="2700" dirty="0">
                <a:solidFill>
                  <a:srgbClr val="000000"/>
                </a:solidFill>
                <a:ea typeface="Tahoma" panose="020B0604030504040204" pitchFamily="34" charset="0"/>
                <a:cs typeface="Tahoma" panose="020B0604030504040204" pitchFamily="34" charset="0"/>
              </a:rPr>
              <a:t>Le calendrier des évaluations ciblées découle d’une invitation annuelle aux évaluations ciblées.</a:t>
            </a:r>
          </a:p>
          <a:p>
            <a:pPr algn="just">
              <a:buFont typeface="+mj-lt"/>
              <a:buAutoNum type="arabicPeriod"/>
            </a:pPr>
            <a:r>
              <a:rPr lang="fr-FR" sz="2700" b="1" dirty="0">
                <a:ea typeface="Tahoma" panose="020B0604030504040204" pitchFamily="34" charset="0"/>
                <a:cs typeface="Tahoma" panose="020B0604030504040204" pitchFamily="34" charset="0"/>
              </a:rPr>
              <a:t>Le thème est identifié par le Point focal du MAEP</a:t>
            </a:r>
            <a:r>
              <a:rPr lang="fr-FR" sz="2700" dirty="0">
                <a:ea typeface="Tahoma" panose="020B0604030504040204" pitchFamily="34" charset="0"/>
                <a:cs typeface="Tahoma" panose="020B0604030504040204" pitchFamily="34" charset="0"/>
              </a:rPr>
              <a:t> dans le pays demandeur.</a:t>
            </a:r>
          </a:p>
          <a:p>
            <a:pPr algn="just">
              <a:buFont typeface="+mj-lt"/>
              <a:buAutoNum type="arabicPeriod"/>
            </a:pPr>
            <a:r>
              <a:rPr lang="fr-FR" sz="2700" b="1" dirty="0">
                <a:ea typeface="Tahoma" panose="020B0604030504040204" pitchFamily="34" charset="0"/>
                <a:cs typeface="Tahoma" panose="020B0604030504040204" pitchFamily="34" charset="0"/>
              </a:rPr>
              <a:t>Le choix du thème de l’évaluation se fait sur la base : </a:t>
            </a:r>
          </a:p>
          <a:p>
            <a:pPr marL="642938" lvl="1" indent="-342900" algn="just">
              <a:buFont typeface="+mj-lt"/>
              <a:buAutoNum type="alphaLcPeriod"/>
            </a:pPr>
            <a:r>
              <a:rPr lang="fr-FR" sz="2700" dirty="0">
                <a:ea typeface="Tahoma" panose="020B0604030504040204" pitchFamily="34" charset="0"/>
                <a:cs typeface="Tahoma" panose="020B0604030504040204" pitchFamily="34" charset="0"/>
              </a:rPr>
              <a:t>de questions transversales, </a:t>
            </a:r>
          </a:p>
          <a:p>
            <a:pPr marL="642938" lvl="1" indent="-342900" algn="just">
              <a:buFont typeface="+mj-lt"/>
              <a:buAutoNum type="alphaLcPeriod"/>
            </a:pPr>
            <a:r>
              <a:rPr lang="fr-FR" sz="2700" dirty="0">
                <a:ea typeface="Tahoma" panose="020B0604030504040204" pitchFamily="34" charset="0"/>
                <a:cs typeface="Tahoma" panose="020B0604030504040204" pitchFamily="34" charset="0"/>
              </a:rPr>
              <a:t>des domaines présentant un risque de conflit ou de crise ; </a:t>
            </a:r>
          </a:p>
          <a:p>
            <a:pPr marL="642938" lvl="1" indent="-342900" algn="just">
              <a:buFont typeface="+mj-lt"/>
              <a:buAutoNum type="alphaLcPeriod"/>
            </a:pPr>
            <a:r>
              <a:rPr lang="fr-FR" sz="2700" dirty="0">
                <a:ea typeface="Tahoma" panose="020B0604030504040204" pitchFamily="34" charset="0"/>
                <a:cs typeface="Tahoma" panose="020B0604030504040204" pitchFamily="34" charset="0"/>
              </a:rPr>
              <a:t>des questions découlant de l’évaluation initiale ; </a:t>
            </a:r>
          </a:p>
          <a:p>
            <a:pPr marL="642938" lvl="1" indent="-342900" algn="just">
              <a:buFont typeface="+mj-lt"/>
              <a:buAutoNum type="alphaLcPeriod"/>
            </a:pPr>
            <a:r>
              <a:rPr lang="fr-FR" sz="2700" dirty="0">
                <a:ea typeface="Tahoma" panose="020B0604030504040204" pitchFamily="34" charset="0"/>
                <a:cs typeface="Tahoma" panose="020B0604030504040204" pitchFamily="34" charset="0"/>
              </a:rPr>
              <a:t>du thème annuel de l’UA ; </a:t>
            </a:r>
          </a:p>
          <a:p>
            <a:pPr marL="642938" lvl="1" indent="-342900" algn="just">
              <a:buFont typeface="+mj-lt"/>
              <a:buAutoNum type="alphaLcPeriod"/>
            </a:pPr>
            <a:r>
              <a:rPr lang="fr-FR" sz="2700" dirty="0">
                <a:ea typeface="Tahoma" panose="020B0604030504040204" pitchFamily="34" charset="0"/>
                <a:cs typeface="Tahoma" panose="020B0604030504040204" pitchFamily="34" charset="0"/>
              </a:rPr>
              <a:t>des bonnes pratiques à partager. </a:t>
            </a:r>
          </a:p>
          <a:p>
            <a:endParaRPr lang="fr-FR" dirty="0"/>
          </a:p>
        </p:txBody>
      </p:sp>
    </p:spTree>
    <p:extLst>
      <p:ext uri="{BB962C8B-B14F-4D97-AF65-F5344CB8AC3E}">
        <p14:creationId xmlns:p14="http://schemas.microsoft.com/office/powerpoint/2010/main" val="263309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10591800" cy="556009"/>
          </a:xfrm>
        </p:spPr>
        <p:txBody>
          <a:bodyPr>
            <a:normAutofit fontScale="90000"/>
          </a:bodyPr>
          <a:lstStyle/>
          <a:p>
            <a:br>
              <a:rPr lang="fr-FR" altLang="en-US" sz="2400" b="1" dirty="0">
                <a:solidFill>
                  <a:schemeClr val="accent4">
                    <a:lumMod val="75000"/>
                  </a:schemeClr>
                </a:solidFill>
                <a:latin typeface="Tahoma" panose="020B0604030504040204" pitchFamily="34" charset="0"/>
              </a:rPr>
            </a:br>
            <a:r>
              <a:rPr lang="fr-FR" altLang="en-US" sz="3600" b="1" dirty="0">
                <a:solidFill>
                  <a:srgbClr val="0D602D"/>
                </a:solidFill>
                <a:latin typeface="Tahoma" panose="020B0604030504040204" pitchFamily="34" charset="0"/>
              </a:rPr>
              <a:t>PRINCIPALES CARACTÉRISTIQUES DES ÉVALUATIONS CIBLÉES</a:t>
            </a:r>
            <a:r>
              <a:rPr lang="fr-FR" sz="3600" dirty="0">
                <a:solidFill>
                  <a:srgbClr val="0D602D"/>
                </a:solidFill>
              </a:rPr>
              <a:t> </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6</a:t>
            </a:fld>
            <a:endParaRPr lang="fr-FR" dirty="0"/>
          </a:p>
        </p:txBody>
      </p:sp>
      <p:sp>
        <p:nvSpPr>
          <p:cNvPr id="5" name="Content Placeholder 4"/>
          <p:cNvSpPr>
            <a:spLocks noGrp="1"/>
          </p:cNvSpPr>
          <p:nvPr>
            <p:ph idx="1"/>
          </p:nvPr>
        </p:nvSpPr>
        <p:spPr>
          <a:xfrm>
            <a:off x="228600" y="1219200"/>
            <a:ext cx="11734800" cy="4953000"/>
          </a:xfrm>
        </p:spPr>
        <p:txBody>
          <a:bodyPr>
            <a:normAutofit fontScale="92500" lnSpcReduction="10000"/>
          </a:bodyPr>
          <a:lstStyle/>
          <a:p>
            <a:pPr algn="just">
              <a:buFont typeface="+mj-lt"/>
              <a:buAutoNum type="arabicPeriod" startAt="5"/>
            </a:pPr>
            <a:r>
              <a:rPr lang="fr-FR" sz="2600" b="1" dirty="0">
                <a:ea typeface="Tahoma" panose="020B0604030504040204" pitchFamily="34" charset="0"/>
                <a:cs typeface="Tahoma" panose="020B0604030504040204" pitchFamily="34" charset="0"/>
              </a:rPr>
              <a:t>L’équipe d’évaluation ciblée</a:t>
            </a:r>
            <a:r>
              <a:rPr lang="fr-FR" sz="2600" dirty="0">
                <a:ea typeface="Tahoma" panose="020B0604030504040204" pitchFamily="34" charset="0"/>
                <a:cs typeface="Tahoma" panose="020B0604030504040204" pitchFamily="34" charset="0"/>
              </a:rPr>
              <a:t> est composée de cinq membres, dont un membre du Panel du MAEP (qui est le chef de mission), un coordonnateur, deux assistants et deux experts indépendants.</a:t>
            </a:r>
          </a:p>
          <a:p>
            <a:pPr algn="just">
              <a:buFont typeface="+mj-lt"/>
              <a:buAutoNum type="arabicPeriod" startAt="5"/>
            </a:pPr>
            <a:r>
              <a:rPr lang="fr-FR" sz="2600" dirty="0">
                <a:ea typeface="Tahoma" panose="020B0604030504040204" pitchFamily="34" charset="0"/>
                <a:cs typeface="Tahoma" panose="020B0604030504040204" pitchFamily="34" charset="0"/>
              </a:rPr>
              <a:t>La mission sur le terrain est </a:t>
            </a:r>
            <a:r>
              <a:rPr lang="fr-FR" sz="2600" b="1" dirty="0">
                <a:ea typeface="Tahoma" panose="020B0604030504040204" pitchFamily="34" charset="0"/>
                <a:cs typeface="Tahoma" panose="020B0604030504040204" pitchFamily="34" charset="0"/>
              </a:rPr>
              <a:t>ciblée et concise </a:t>
            </a:r>
            <a:r>
              <a:rPr lang="fr-FR" sz="2600" dirty="0">
                <a:ea typeface="Tahoma" panose="020B0604030504040204" pitchFamily="34" charset="0"/>
                <a:cs typeface="Tahoma" panose="020B0604030504040204" pitchFamily="34" charset="0"/>
              </a:rPr>
              <a:t>et se déroule en une semaine.</a:t>
            </a:r>
          </a:p>
          <a:p>
            <a:pPr algn="just">
              <a:buFont typeface="+mj-lt"/>
              <a:buAutoNum type="arabicPeriod" startAt="5"/>
            </a:pPr>
            <a:r>
              <a:rPr lang="fr-FR" sz="2600" dirty="0">
                <a:ea typeface="Tahoma" panose="020B0604030504040204" pitchFamily="34" charset="0"/>
                <a:cs typeface="Tahoma" panose="020B0604030504040204" pitchFamily="34" charset="0"/>
              </a:rPr>
              <a:t>Elle </a:t>
            </a:r>
            <a:r>
              <a:rPr lang="fr-FR" sz="2600" b="1" dirty="0">
                <a:ea typeface="Tahoma" panose="020B0604030504040204" pitchFamily="34" charset="0"/>
                <a:cs typeface="Tahoma" panose="020B0604030504040204" pitchFamily="34" charset="0"/>
              </a:rPr>
              <a:t>repose sur la collaboration des autorités compétentes</a:t>
            </a:r>
            <a:r>
              <a:rPr lang="fr-FR" sz="2600" dirty="0">
                <a:ea typeface="Tahoma" panose="020B0604030504040204" pitchFamily="34" charset="0"/>
                <a:cs typeface="Tahoma" panose="020B0604030504040204" pitchFamily="34" charset="0"/>
              </a:rPr>
              <a:t> et des parties prenantes non étatiques concernées, notamment les structures nationales de gouvernance et toutes les autres structures nationales.</a:t>
            </a:r>
          </a:p>
          <a:p>
            <a:pPr algn="just">
              <a:buFont typeface="+mj-lt"/>
              <a:buAutoNum type="arabicPeriod" startAt="5"/>
              <a:defRPr/>
            </a:pPr>
            <a:r>
              <a:rPr lang="fr-FR" sz="2600" b="1" dirty="0">
                <a:ea typeface="Tahoma" panose="020B0604030504040204" pitchFamily="34" charset="0"/>
                <a:cs typeface="Tahoma" panose="020B0604030504040204" pitchFamily="34" charset="0"/>
              </a:rPr>
              <a:t>Le calendrier et les outils de l’évaluation sont élaborés par le Secrétariat continental </a:t>
            </a:r>
            <a:r>
              <a:rPr lang="fr-FR" sz="2600" dirty="0">
                <a:ea typeface="Tahoma" panose="020B0604030504040204" pitchFamily="34" charset="0"/>
                <a:cs typeface="Tahoma" panose="020B0604030504040204" pitchFamily="34" charset="0"/>
              </a:rPr>
              <a:t>; toutes les étapes du processus sont planifiées </a:t>
            </a:r>
            <a:r>
              <a:rPr lang="fr-FR" sz="2600" dirty="0">
                <a:solidFill>
                  <a:srgbClr val="000000"/>
                </a:solidFill>
                <a:ea typeface="Tahoma" panose="020B0604030504040204" pitchFamily="34" charset="0"/>
                <a:cs typeface="Tahoma" panose="020B0604030504040204" pitchFamily="34" charset="0"/>
              </a:rPr>
              <a:t>et les technologies approuvées, notamment le questionnaire électronique, sont utilisées pour la collecte de données (intégrité et crédibilité de l’approche).</a:t>
            </a:r>
          </a:p>
          <a:p>
            <a:pPr algn="just">
              <a:buFont typeface="+mj-lt"/>
              <a:buAutoNum type="arabicPeriod" startAt="5"/>
              <a:defRPr/>
            </a:pPr>
            <a:r>
              <a:rPr lang="fr-FR" sz="2600" b="1" dirty="0">
                <a:solidFill>
                  <a:srgbClr val="000000"/>
                </a:solidFill>
                <a:ea typeface="Tahoma" panose="020B0604030504040204" pitchFamily="34" charset="0"/>
                <a:cs typeface="Tahoma" panose="020B0604030504040204" pitchFamily="34" charset="0"/>
              </a:rPr>
              <a:t>Les évaluations ciblées sont comparativement moins coûteuses</a:t>
            </a:r>
            <a:r>
              <a:rPr lang="fr-FR" sz="2600" dirty="0">
                <a:ea typeface="Tahoma" panose="020B0604030504040204" pitchFamily="34" charset="0"/>
                <a:cs typeface="Tahoma" panose="020B0604030504040204" pitchFamily="34" charset="0"/>
              </a:rPr>
              <a:t>.</a:t>
            </a:r>
            <a:r>
              <a:rPr lang="fr-FR" sz="2600" dirty="0">
                <a:solidFill>
                  <a:srgbClr val="000000"/>
                </a:solidFill>
                <a:ea typeface="Tahoma" panose="020B0604030504040204" pitchFamily="34" charset="0"/>
                <a:cs typeface="Tahoma" panose="020B0604030504040204" pitchFamily="34" charset="0"/>
              </a:rPr>
              <a:t> Le Secrétariat s’efforcera de conduire l’évaluation avec un budget minimal.</a:t>
            </a:r>
          </a:p>
          <a:p>
            <a:endParaRPr lang="fr-FR" dirty="0"/>
          </a:p>
        </p:txBody>
      </p:sp>
    </p:spTree>
    <p:extLst>
      <p:ext uri="{BB962C8B-B14F-4D97-AF65-F5344CB8AC3E}">
        <p14:creationId xmlns:p14="http://schemas.microsoft.com/office/powerpoint/2010/main" val="19423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2233"/>
            <a:ext cx="8229600" cy="290762"/>
          </a:xfrm>
        </p:spPr>
        <p:txBody>
          <a:bodyPr>
            <a:normAutofit fontScale="90000"/>
          </a:bodyPr>
          <a:lstStyle/>
          <a:p>
            <a:br>
              <a:rPr lang="fr-FR" altLang="en-US" sz="3600" b="1" dirty="0">
                <a:solidFill>
                  <a:srgbClr val="0D602D"/>
                </a:solidFill>
                <a:latin typeface="Tahoma" panose="020B0604030504040204" pitchFamily="34" charset="0"/>
              </a:rPr>
            </a:br>
            <a:r>
              <a:rPr lang="fr-FR" altLang="en-US" sz="3600" b="1" dirty="0">
                <a:solidFill>
                  <a:srgbClr val="0D602D"/>
                </a:solidFill>
                <a:latin typeface="Tahoma" panose="020B0604030504040204" pitchFamily="34" charset="0"/>
              </a:rPr>
              <a:t>MÉTHODOLOGIE</a:t>
            </a:r>
            <a:br>
              <a:rPr dirty="0"/>
            </a:br>
            <a:endParaRPr lang="fr-FR" sz="2400" b="1" dirty="0">
              <a:solidFill>
                <a:srgbClr val="0D602D"/>
              </a:solidFill>
              <a:latin typeface="Arial" charset="0"/>
              <a:ea typeface="Arial" charset="0"/>
              <a:cs typeface="Arial" charset="0"/>
            </a:endParaRPr>
          </a:p>
        </p:txBody>
      </p:sp>
      <p:grpSp>
        <p:nvGrpSpPr>
          <p:cNvPr id="28" name="Group 27">
            <a:extLst>
              <a:ext uri="{FF2B5EF4-FFF2-40B4-BE49-F238E27FC236}">
                <a16:creationId xmlns:a16="http://schemas.microsoft.com/office/drawing/2014/main" id="{2CA4A015-1C18-40AC-B428-B78BFB5CDA47}"/>
              </a:ext>
            </a:extLst>
          </p:cNvPr>
          <p:cNvGrpSpPr/>
          <p:nvPr/>
        </p:nvGrpSpPr>
        <p:grpSpPr>
          <a:xfrm>
            <a:off x="533400" y="800100"/>
            <a:ext cx="11506200" cy="5257799"/>
            <a:chOff x="381796" y="1078836"/>
            <a:chExt cx="8500589" cy="6910480"/>
          </a:xfrm>
        </p:grpSpPr>
        <p:sp>
          <p:nvSpPr>
            <p:cNvPr id="29" name="Rectangle 28">
              <a:extLst>
                <a:ext uri="{FF2B5EF4-FFF2-40B4-BE49-F238E27FC236}">
                  <a16:creationId xmlns:a16="http://schemas.microsoft.com/office/drawing/2014/main" id="{843A329E-5840-4B7B-953C-F43380FBD56C}"/>
                </a:ext>
              </a:extLst>
            </p:cNvPr>
            <p:cNvSpPr/>
            <p:nvPr/>
          </p:nvSpPr>
          <p:spPr>
            <a:xfrm>
              <a:off x="7116754" y="1999532"/>
              <a:ext cx="1469759" cy="3596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Rectangle 29">
              <a:extLst>
                <a:ext uri="{FF2B5EF4-FFF2-40B4-BE49-F238E27FC236}">
                  <a16:creationId xmlns:a16="http://schemas.microsoft.com/office/drawing/2014/main" id="{059B99A7-C556-4B17-B1A4-D7222FADBF24}"/>
                </a:ext>
              </a:extLst>
            </p:cNvPr>
            <p:cNvSpPr/>
            <p:nvPr/>
          </p:nvSpPr>
          <p:spPr>
            <a:xfrm>
              <a:off x="5500032" y="1765528"/>
              <a:ext cx="1452155" cy="53175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1" name="Rectangle 30">
              <a:extLst>
                <a:ext uri="{FF2B5EF4-FFF2-40B4-BE49-F238E27FC236}">
                  <a16:creationId xmlns:a16="http://schemas.microsoft.com/office/drawing/2014/main" id="{6A0E9847-E3F8-456B-A601-908B6B0DDB3B}"/>
                </a:ext>
              </a:extLst>
            </p:cNvPr>
            <p:cNvSpPr/>
            <p:nvPr/>
          </p:nvSpPr>
          <p:spPr>
            <a:xfrm>
              <a:off x="3788738" y="1980483"/>
              <a:ext cx="1621151" cy="33154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1F83704B-EF4E-4506-94A5-B2B8C967F774}"/>
                </a:ext>
              </a:extLst>
            </p:cNvPr>
            <p:cNvSpPr/>
            <p:nvPr/>
          </p:nvSpPr>
          <p:spPr>
            <a:xfrm>
              <a:off x="2196239" y="1990007"/>
              <a:ext cx="1533809" cy="3533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3" name="Rectangle 32">
              <a:extLst>
                <a:ext uri="{FF2B5EF4-FFF2-40B4-BE49-F238E27FC236}">
                  <a16:creationId xmlns:a16="http://schemas.microsoft.com/office/drawing/2014/main" id="{91566D29-730F-48B6-A4D5-6F3B51BB9927}"/>
                </a:ext>
              </a:extLst>
            </p:cNvPr>
            <p:cNvSpPr/>
            <p:nvPr/>
          </p:nvSpPr>
          <p:spPr>
            <a:xfrm>
              <a:off x="449085" y="1980483"/>
              <a:ext cx="1621151" cy="36872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4" name="Pentagon 10">
              <a:extLst>
                <a:ext uri="{FF2B5EF4-FFF2-40B4-BE49-F238E27FC236}">
                  <a16:creationId xmlns:a16="http://schemas.microsoft.com/office/drawing/2014/main" id="{AA93BEA1-6735-403D-A5ED-78B525545234}"/>
                </a:ext>
              </a:extLst>
            </p:cNvPr>
            <p:cNvSpPr/>
            <p:nvPr/>
          </p:nvSpPr>
          <p:spPr>
            <a:xfrm rot="5400000">
              <a:off x="578747" y="1363985"/>
              <a:ext cx="1211582" cy="1295398"/>
            </a:xfrm>
            <a:prstGeom prst="homePlate">
              <a:avLst/>
            </a:prstGeom>
            <a:solidFill>
              <a:srgbClr val="F8C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35" name="Pentagon 12">
              <a:extLst>
                <a:ext uri="{FF2B5EF4-FFF2-40B4-BE49-F238E27FC236}">
                  <a16:creationId xmlns:a16="http://schemas.microsoft.com/office/drawing/2014/main" id="{2788111A-2691-421D-B22E-957FF0A61744}"/>
                </a:ext>
              </a:extLst>
            </p:cNvPr>
            <p:cNvSpPr/>
            <p:nvPr/>
          </p:nvSpPr>
          <p:spPr>
            <a:xfrm rot="5400000">
              <a:off x="3959079" y="1351108"/>
              <a:ext cx="1131079" cy="1282737"/>
            </a:xfrm>
            <a:prstGeom prst="homePlate">
              <a:avLst/>
            </a:prstGeom>
            <a:solidFill>
              <a:srgbClr val="35A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36" name="Rectangle 35">
              <a:extLst>
                <a:ext uri="{FF2B5EF4-FFF2-40B4-BE49-F238E27FC236}">
                  <a16:creationId xmlns:a16="http://schemas.microsoft.com/office/drawing/2014/main" id="{748DDBEC-5AF9-463E-BBBA-C0DEEAA3AAE1}"/>
                </a:ext>
              </a:extLst>
            </p:cNvPr>
            <p:cNvSpPr/>
            <p:nvPr/>
          </p:nvSpPr>
          <p:spPr>
            <a:xfrm>
              <a:off x="381796" y="2715115"/>
              <a:ext cx="1770376" cy="4308872"/>
            </a:xfrm>
            <a:prstGeom prst="rect">
              <a:avLst/>
            </a:prstGeom>
          </p:spPr>
          <p:txBody>
            <a:bodyPr wrap="square">
              <a:spAutoFit/>
            </a:bodyPr>
            <a:lstStyle/>
            <a:p>
              <a:pPr>
                <a:defRPr/>
              </a:pPr>
              <a:r>
                <a:rPr lang="fr-FR" sz="1200" b="1" dirty="0">
                  <a:solidFill>
                    <a:srgbClr val="0070C0"/>
                  </a:solidFill>
                </a:rPr>
                <a:t>Phase preparatoire      </a:t>
              </a:r>
              <a:r>
                <a:rPr lang="fr-FR" sz="1200" b="1" dirty="0">
                  <a:solidFill>
                    <a:srgbClr val="00B050"/>
                  </a:solidFill>
                </a:rPr>
                <a:t>Quatre semaines</a:t>
              </a:r>
              <a:r>
                <a:rPr lang="fr-FR" sz="1200" dirty="0"/>
                <a:t>                  </a:t>
              </a:r>
              <a:r>
                <a:rPr lang="fr-FR" sz="1200" dirty="0">
                  <a:solidFill>
                    <a:schemeClr val="accent4">
                      <a:lumMod val="75000"/>
                    </a:schemeClr>
                  </a:solidFill>
                </a:rPr>
                <a:t>i. </a:t>
              </a:r>
              <a:r>
                <a:rPr lang="fr-FR" sz="1200" dirty="0"/>
                <a:t>Appel à thèmes/questions       ii. Lancement de l’évaluation ciblée       </a:t>
              </a:r>
            </a:p>
            <a:p>
              <a:pPr>
                <a:defRPr/>
              </a:pPr>
              <a:r>
                <a:rPr lang="fr-FR" sz="1200" dirty="0"/>
                <a:t>iii. Confirmation du calendrier                     iv.  Préparation des documents d’information           v. Mobilisation des parties prenantes             vi. Recrutement des évaluateurs</a:t>
              </a:r>
            </a:p>
          </p:txBody>
        </p:sp>
        <p:sp>
          <p:nvSpPr>
            <p:cNvPr id="37" name="Title 1">
              <a:extLst>
                <a:ext uri="{FF2B5EF4-FFF2-40B4-BE49-F238E27FC236}">
                  <a16:creationId xmlns:a16="http://schemas.microsoft.com/office/drawing/2014/main" id="{B436AD3E-E52B-455E-AEC7-F8CEFE9230BC}"/>
                </a:ext>
              </a:extLst>
            </p:cNvPr>
            <p:cNvSpPr txBox="1">
              <a:spLocks/>
            </p:cNvSpPr>
            <p:nvPr/>
          </p:nvSpPr>
          <p:spPr>
            <a:xfrm>
              <a:off x="607264" y="1405890"/>
              <a:ext cx="1249336" cy="948691"/>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1350" dirty="0">
                  <a:solidFill>
                    <a:schemeClr val="bg1"/>
                  </a:solidFill>
                  <a:latin typeface="Aleo" charset="0"/>
                </a:rPr>
                <a:t>ÉTAPE </a:t>
              </a:r>
            </a:p>
            <a:p>
              <a:r>
                <a:rPr lang="fr-FR" altLang="en-US" sz="1350" dirty="0">
                  <a:solidFill>
                    <a:schemeClr val="bg1"/>
                  </a:solidFill>
                  <a:latin typeface="Aleo" charset="0"/>
                </a:rPr>
                <a:t>1</a:t>
              </a:r>
            </a:p>
          </p:txBody>
        </p:sp>
        <p:sp>
          <p:nvSpPr>
            <p:cNvPr id="38" name="Pentagon 17">
              <a:extLst>
                <a:ext uri="{FF2B5EF4-FFF2-40B4-BE49-F238E27FC236}">
                  <a16:creationId xmlns:a16="http://schemas.microsoft.com/office/drawing/2014/main" id="{8ED63607-AE43-48C5-B205-5099ECAC1DAB}"/>
                </a:ext>
              </a:extLst>
            </p:cNvPr>
            <p:cNvSpPr/>
            <p:nvPr/>
          </p:nvSpPr>
          <p:spPr>
            <a:xfrm rot="5400000">
              <a:off x="2285857" y="1321805"/>
              <a:ext cx="1169494" cy="1379758"/>
            </a:xfrm>
            <a:prstGeom prst="homePlate">
              <a:avLst/>
            </a:prstGeom>
            <a:solidFill>
              <a:srgbClr val="F6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39" name="Title 1">
              <a:extLst>
                <a:ext uri="{FF2B5EF4-FFF2-40B4-BE49-F238E27FC236}">
                  <a16:creationId xmlns:a16="http://schemas.microsoft.com/office/drawing/2014/main" id="{2E359D2F-F63D-4364-B531-E44DC69442E4}"/>
                </a:ext>
              </a:extLst>
            </p:cNvPr>
            <p:cNvSpPr txBox="1">
              <a:spLocks/>
            </p:cNvSpPr>
            <p:nvPr/>
          </p:nvSpPr>
          <p:spPr>
            <a:xfrm>
              <a:off x="2167589" y="1405893"/>
              <a:ext cx="1364866" cy="948688"/>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1350" dirty="0">
                  <a:solidFill>
                    <a:schemeClr val="bg1"/>
                  </a:solidFill>
                  <a:latin typeface="Aleo" charset="0"/>
                </a:rPr>
                <a:t>ÉTAPE </a:t>
              </a:r>
            </a:p>
            <a:p>
              <a:r>
                <a:rPr lang="fr-FR" altLang="en-US" sz="1350" dirty="0">
                  <a:solidFill>
                    <a:schemeClr val="bg1"/>
                  </a:solidFill>
                  <a:latin typeface="Aleo" charset="0"/>
                </a:rPr>
                <a:t>2</a:t>
              </a:r>
            </a:p>
          </p:txBody>
        </p:sp>
        <p:sp>
          <p:nvSpPr>
            <p:cNvPr id="40" name="Title 1">
              <a:extLst>
                <a:ext uri="{FF2B5EF4-FFF2-40B4-BE49-F238E27FC236}">
                  <a16:creationId xmlns:a16="http://schemas.microsoft.com/office/drawing/2014/main" id="{8442AD3B-CBA9-4AB3-9B2F-A8AABBE77060}"/>
                </a:ext>
              </a:extLst>
            </p:cNvPr>
            <p:cNvSpPr txBox="1">
              <a:spLocks/>
            </p:cNvSpPr>
            <p:nvPr/>
          </p:nvSpPr>
          <p:spPr>
            <a:xfrm>
              <a:off x="3910331" y="1923942"/>
              <a:ext cx="1295399" cy="374098"/>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1350" dirty="0">
                  <a:solidFill>
                    <a:schemeClr val="bg1"/>
                  </a:solidFill>
                  <a:latin typeface="Aleo" charset="0"/>
                </a:rPr>
                <a:t>ÉTAPE </a:t>
              </a:r>
            </a:p>
            <a:p>
              <a:r>
                <a:rPr lang="fr-FR" altLang="en-US" sz="1350" dirty="0">
                  <a:solidFill>
                    <a:schemeClr val="bg1"/>
                  </a:solidFill>
                  <a:latin typeface="Aleo" charset="0"/>
                </a:rPr>
                <a:t>3</a:t>
              </a:r>
            </a:p>
          </p:txBody>
        </p:sp>
        <p:sp>
          <p:nvSpPr>
            <p:cNvPr id="41" name="Rectangle 40">
              <a:extLst>
                <a:ext uri="{FF2B5EF4-FFF2-40B4-BE49-F238E27FC236}">
                  <a16:creationId xmlns:a16="http://schemas.microsoft.com/office/drawing/2014/main" id="{7958BF78-2F21-49B8-8BCC-01135AD062F5}"/>
                </a:ext>
              </a:extLst>
            </p:cNvPr>
            <p:cNvSpPr/>
            <p:nvPr/>
          </p:nvSpPr>
          <p:spPr>
            <a:xfrm>
              <a:off x="2152172" y="2784472"/>
              <a:ext cx="1731077" cy="2492991"/>
            </a:xfrm>
            <a:prstGeom prst="rect">
              <a:avLst/>
            </a:prstGeom>
          </p:spPr>
          <p:txBody>
            <a:bodyPr wrap="square">
              <a:spAutoFit/>
            </a:bodyPr>
            <a:lstStyle/>
            <a:p>
              <a:pPr>
                <a:spcAft>
                  <a:spcPts val="900"/>
                </a:spcAft>
                <a:defRPr/>
              </a:pPr>
              <a:r>
                <a:rPr lang="fr-FR" sz="1200" b="1" dirty="0">
                  <a:solidFill>
                    <a:srgbClr val="0070C0"/>
                  </a:solidFill>
                </a:rPr>
                <a:t>Mission d’évaluation ciblée sur le terrain                    </a:t>
              </a:r>
              <a:r>
                <a:rPr lang="fr-FR" sz="1200" b="1" dirty="0">
                  <a:solidFill>
                    <a:srgbClr val="00B050"/>
                  </a:solidFill>
                </a:rPr>
                <a:t>Une semaine</a:t>
              </a:r>
            </a:p>
            <a:p>
              <a:pPr>
                <a:spcAft>
                  <a:spcPts val="900"/>
                </a:spcAft>
                <a:defRPr/>
              </a:pPr>
              <a:r>
                <a:rPr lang="fr-FR" sz="1200" dirty="0"/>
                <a:t>i)    Consultations nationales et revue de la littérature</a:t>
              </a:r>
            </a:p>
          </p:txBody>
        </p:sp>
        <p:sp>
          <p:nvSpPr>
            <p:cNvPr id="42" name="Rectangle 41">
              <a:extLst>
                <a:ext uri="{FF2B5EF4-FFF2-40B4-BE49-F238E27FC236}">
                  <a16:creationId xmlns:a16="http://schemas.microsoft.com/office/drawing/2014/main" id="{9B00D500-B0F7-4DFF-96D6-105E84144369}"/>
                </a:ext>
              </a:extLst>
            </p:cNvPr>
            <p:cNvSpPr/>
            <p:nvPr/>
          </p:nvSpPr>
          <p:spPr>
            <a:xfrm>
              <a:off x="5440414" y="2784472"/>
              <a:ext cx="1586197" cy="1658531"/>
            </a:xfrm>
            <a:prstGeom prst="rect">
              <a:avLst/>
            </a:prstGeom>
          </p:spPr>
          <p:txBody>
            <a:bodyPr wrap="square">
              <a:spAutoFit/>
            </a:bodyPr>
            <a:lstStyle/>
            <a:p>
              <a:pPr>
                <a:spcAft>
                  <a:spcPts val="900"/>
                </a:spcAft>
                <a:defRPr/>
              </a:pPr>
              <a:r>
                <a:rPr lang="fr-FR" sz="1200" b="1" dirty="0">
                  <a:solidFill>
                    <a:srgbClr val="0070C0"/>
                  </a:solidFill>
                </a:rPr>
                <a:t>Évaluation du Rapport d’évaluation ciblée par les pairs</a:t>
              </a:r>
              <a:r>
                <a:rPr lang="fr-FR" sz="1600" dirty="0"/>
                <a:t>                     </a:t>
              </a:r>
              <a:r>
                <a:rPr lang="fr-FR" sz="1200" dirty="0" err="1"/>
                <a:t>i.Évaluation</a:t>
              </a:r>
              <a:r>
                <a:rPr lang="fr-FR" sz="1200" dirty="0"/>
                <a:t> par les chefs d’État lors du sommet de février de chaque année</a:t>
              </a:r>
              <a:r>
                <a:rPr lang="fr-FR" sz="1050" dirty="0"/>
                <a:t>.</a:t>
              </a:r>
            </a:p>
          </p:txBody>
        </p:sp>
        <p:sp>
          <p:nvSpPr>
            <p:cNvPr id="43" name="Rectangle 42">
              <a:extLst>
                <a:ext uri="{FF2B5EF4-FFF2-40B4-BE49-F238E27FC236}">
                  <a16:creationId xmlns:a16="http://schemas.microsoft.com/office/drawing/2014/main" id="{9DCFCF98-FC52-4881-AB96-C1CB502E573B}"/>
                </a:ext>
              </a:extLst>
            </p:cNvPr>
            <p:cNvSpPr/>
            <p:nvPr/>
          </p:nvSpPr>
          <p:spPr>
            <a:xfrm>
              <a:off x="3747423" y="2784472"/>
              <a:ext cx="1615253" cy="5204844"/>
            </a:xfrm>
            <a:prstGeom prst="rect">
              <a:avLst/>
            </a:prstGeom>
          </p:spPr>
          <p:txBody>
            <a:bodyPr wrap="square">
              <a:spAutoFit/>
            </a:bodyPr>
            <a:lstStyle/>
            <a:p>
              <a:pPr algn="ctr">
                <a:spcAft>
                  <a:spcPts val="675"/>
                </a:spcAft>
                <a:defRPr/>
              </a:pPr>
              <a:r>
                <a:rPr lang="fr-FR" sz="1200" b="1" dirty="0">
                  <a:solidFill>
                    <a:srgbClr val="0070C0"/>
                  </a:solidFill>
                </a:rPr>
                <a:t>Préparation du Rapport </a:t>
              </a:r>
            </a:p>
            <a:p>
              <a:pPr algn="ctr">
                <a:spcAft>
                  <a:spcPts val="675"/>
                </a:spcAft>
                <a:defRPr/>
              </a:pPr>
              <a:r>
                <a:rPr lang="fr-FR" sz="1200" b="1" dirty="0">
                  <a:solidFill>
                    <a:srgbClr val="00B050"/>
                  </a:solidFill>
                </a:rPr>
                <a:t>Cinq semaines</a:t>
              </a:r>
            </a:p>
            <a:p>
              <a:pPr>
                <a:spcAft>
                  <a:spcPts val="675"/>
                </a:spcAft>
                <a:defRPr/>
              </a:pPr>
              <a:r>
                <a:rPr lang="fr-FR" sz="1200" b="1" dirty="0"/>
                <a:t>i.</a:t>
              </a:r>
              <a:r>
                <a:rPr lang="fr-FR" sz="1600" dirty="0"/>
                <a:t> </a:t>
              </a:r>
              <a:r>
                <a:rPr lang="fr-FR" sz="1200" dirty="0"/>
                <a:t>Rédaction du Rapport </a:t>
              </a:r>
            </a:p>
            <a:p>
              <a:pPr>
                <a:spcAft>
                  <a:spcPts val="675"/>
                </a:spcAft>
                <a:defRPr/>
              </a:pPr>
              <a:r>
                <a:rPr lang="fr-FR" sz="1200" dirty="0"/>
                <a:t>ii. Revue du rapport par le pays</a:t>
              </a:r>
            </a:p>
            <a:p>
              <a:pPr>
                <a:spcAft>
                  <a:spcPts val="675"/>
                </a:spcAft>
                <a:defRPr/>
              </a:pPr>
              <a:r>
                <a:rPr lang="fr-FR" sz="1200" dirty="0"/>
                <a:t> iii. Traduction           iv. dissémination aux États membres pour observations confidentielles                 v. Mouture finale</a:t>
              </a:r>
            </a:p>
            <a:p>
              <a:pPr algn="ctr">
                <a:spcAft>
                  <a:spcPts val="675"/>
                </a:spcAft>
                <a:defRPr/>
              </a:pPr>
              <a:r>
                <a:rPr lang="fr-FR" sz="1100" dirty="0"/>
                <a:t>. </a:t>
              </a:r>
            </a:p>
          </p:txBody>
        </p:sp>
        <p:sp>
          <p:nvSpPr>
            <p:cNvPr id="44" name="Rectangle 43">
              <a:extLst>
                <a:ext uri="{FF2B5EF4-FFF2-40B4-BE49-F238E27FC236}">
                  <a16:creationId xmlns:a16="http://schemas.microsoft.com/office/drawing/2014/main" id="{008F4A42-9C0C-4C89-BA64-7CC2C5570478}"/>
                </a:ext>
              </a:extLst>
            </p:cNvPr>
            <p:cNvSpPr/>
            <p:nvPr/>
          </p:nvSpPr>
          <p:spPr>
            <a:xfrm>
              <a:off x="6982710" y="2764775"/>
              <a:ext cx="1573279" cy="2831544"/>
            </a:xfrm>
            <a:prstGeom prst="rect">
              <a:avLst/>
            </a:prstGeom>
          </p:spPr>
          <p:txBody>
            <a:bodyPr wrap="square">
              <a:spAutoFit/>
            </a:bodyPr>
            <a:lstStyle/>
            <a:p>
              <a:pPr>
                <a:spcAft>
                  <a:spcPts val="900"/>
                </a:spcAft>
                <a:defRPr/>
              </a:pPr>
              <a:r>
                <a:rPr lang="fr-FR" sz="1200" b="1" dirty="0">
                  <a:solidFill>
                    <a:srgbClr val="0070C0"/>
                  </a:solidFill>
                </a:rPr>
                <a:t>Publication, lancement et dissémination        </a:t>
              </a:r>
              <a:r>
                <a:rPr lang="fr-FR" sz="1200" dirty="0"/>
                <a:t>i. Le Rapport final de l’évaluation ciblée est transmis à tous les États membres de l’UA.</a:t>
              </a:r>
            </a:p>
          </p:txBody>
        </p:sp>
        <p:sp>
          <p:nvSpPr>
            <p:cNvPr id="45" name="Pentagon 25">
              <a:extLst>
                <a:ext uri="{FF2B5EF4-FFF2-40B4-BE49-F238E27FC236}">
                  <a16:creationId xmlns:a16="http://schemas.microsoft.com/office/drawing/2014/main" id="{A3393BA2-1306-4CF3-8718-D03B1F8F95F6}"/>
                </a:ext>
              </a:extLst>
            </p:cNvPr>
            <p:cNvSpPr/>
            <p:nvPr/>
          </p:nvSpPr>
          <p:spPr>
            <a:xfrm rot="5400000">
              <a:off x="5788929" y="1410627"/>
              <a:ext cx="988429" cy="1282738"/>
            </a:xfrm>
            <a:prstGeom prst="homePlate">
              <a:avLst/>
            </a:prstGeom>
            <a:solidFill>
              <a:srgbClr val="237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46" name="Title 1">
              <a:extLst>
                <a:ext uri="{FF2B5EF4-FFF2-40B4-BE49-F238E27FC236}">
                  <a16:creationId xmlns:a16="http://schemas.microsoft.com/office/drawing/2014/main" id="{264F8460-24AF-4D24-9E04-4DD7064FC94B}"/>
                </a:ext>
              </a:extLst>
            </p:cNvPr>
            <p:cNvSpPr txBox="1">
              <a:spLocks/>
            </p:cNvSpPr>
            <p:nvPr/>
          </p:nvSpPr>
          <p:spPr>
            <a:xfrm>
              <a:off x="5617411" y="1999532"/>
              <a:ext cx="1295399" cy="355049"/>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1350" dirty="0">
                  <a:solidFill>
                    <a:schemeClr val="bg1"/>
                  </a:solidFill>
                  <a:latin typeface="Aleo" charset="0"/>
                </a:rPr>
                <a:t>ÉTAPE </a:t>
              </a:r>
            </a:p>
            <a:p>
              <a:r>
                <a:rPr lang="fr-FR" altLang="en-US" sz="1350" dirty="0">
                  <a:solidFill>
                    <a:schemeClr val="bg1"/>
                  </a:solidFill>
                  <a:latin typeface="Aleo" charset="0"/>
                </a:rPr>
                <a:t>4</a:t>
              </a:r>
            </a:p>
          </p:txBody>
        </p:sp>
        <p:sp>
          <p:nvSpPr>
            <p:cNvPr id="47" name="Pentagon 27">
              <a:extLst>
                <a:ext uri="{FF2B5EF4-FFF2-40B4-BE49-F238E27FC236}">
                  <a16:creationId xmlns:a16="http://schemas.microsoft.com/office/drawing/2014/main" id="{54A344D5-C110-4C32-9E68-68D28916B82B}"/>
                </a:ext>
              </a:extLst>
            </p:cNvPr>
            <p:cNvSpPr/>
            <p:nvPr/>
          </p:nvSpPr>
          <p:spPr>
            <a:xfrm rot="5400000">
              <a:off x="7314090" y="1326228"/>
              <a:ext cx="988428" cy="1255015"/>
            </a:xfrm>
            <a:prstGeom prst="homePlate">
              <a:avLst/>
            </a:prstGeom>
            <a:solidFill>
              <a:srgbClr val="1D5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13"/>
            </a:p>
          </p:txBody>
        </p:sp>
        <p:sp>
          <p:nvSpPr>
            <p:cNvPr id="48" name="Title 1">
              <a:extLst>
                <a:ext uri="{FF2B5EF4-FFF2-40B4-BE49-F238E27FC236}">
                  <a16:creationId xmlns:a16="http://schemas.microsoft.com/office/drawing/2014/main" id="{0EEC7D7F-A4DA-438E-BA85-9B11D2F126D7}"/>
                </a:ext>
              </a:extLst>
            </p:cNvPr>
            <p:cNvSpPr txBox="1">
              <a:spLocks/>
            </p:cNvSpPr>
            <p:nvPr/>
          </p:nvSpPr>
          <p:spPr>
            <a:xfrm>
              <a:off x="7210836" y="1999532"/>
              <a:ext cx="1295399" cy="355049"/>
            </a:xfrm>
            <a:prstGeom prst="rect">
              <a:avLst/>
            </a:prstGeom>
          </p:spPr>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altLang="en-US" sz="1350" dirty="0">
                  <a:solidFill>
                    <a:schemeClr val="bg1"/>
                  </a:solidFill>
                  <a:latin typeface="Aleo" charset="0"/>
                </a:rPr>
                <a:t>ÉTAPE </a:t>
              </a:r>
            </a:p>
            <a:p>
              <a:r>
                <a:rPr lang="fr-FR" altLang="en-US" sz="1350" dirty="0">
                  <a:solidFill>
                    <a:schemeClr val="bg1"/>
                  </a:solidFill>
                  <a:latin typeface="Aleo" charset="0"/>
                </a:rPr>
                <a:t>5</a:t>
              </a:r>
            </a:p>
          </p:txBody>
        </p:sp>
        <p:pic>
          <p:nvPicPr>
            <p:cNvPr id="49" name="Picture 48">
              <a:extLst>
                <a:ext uri="{FF2B5EF4-FFF2-40B4-BE49-F238E27FC236}">
                  <a16:creationId xmlns:a16="http://schemas.microsoft.com/office/drawing/2014/main" id="{DDD99B0E-39A1-474F-B357-299C4A85EACC}"/>
                </a:ext>
              </a:extLst>
            </p:cNvPr>
            <p:cNvPicPr>
              <a:picLocks noChangeAspect="1"/>
            </p:cNvPicPr>
            <p:nvPr/>
          </p:nvPicPr>
          <p:blipFill>
            <a:blip r:embed="rId2">
              <a:alphaModFix amt="20000"/>
            </a:blip>
            <a:stretch>
              <a:fillRect/>
            </a:stretch>
          </p:blipFill>
          <p:spPr>
            <a:xfrm>
              <a:off x="8054051" y="1078836"/>
              <a:ext cx="828334" cy="828334"/>
            </a:xfrm>
            <a:prstGeom prst="rect">
              <a:avLst/>
            </a:prstGeom>
          </p:spPr>
        </p:pic>
      </p:grpSp>
    </p:spTree>
    <p:extLst>
      <p:ext uri="{BB962C8B-B14F-4D97-AF65-F5344CB8AC3E}">
        <p14:creationId xmlns:p14="http://schemas.microsoft.com/office/powerpoint/2010/main" val="294402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684"/>
            <a:ext cx="8229600" cy="647316"/>
          </a:xfrm>
        </p:spPr>
        <p:txBody>
          <a:bodyPr>
            <a:normAutofit fontScale="90000"/>
          </a:bodyPr>
          <a:lstStyle/>
          <a:p>
            <a:br>
              <a:rPr lang="fr-FR" altLang="en-US" sz="3600" b="1" dirty="0">
                <a:solidFill>
                  <a:srgbClr val="0D602D"/>
                </a:solidFill>
                <a:latin typeface="Tahoma" panose="020B0604030504040204" pitchFamily="34" charset="0"/>
              </a:rPr>
            </a:br>
            <a:r>
              <a:rPr lang="fr-FR" altLang="en-US" sz="3600" b="1" dirty="0">
                <a:solidFill>
                  <a:srgbClr val="0D602D"/>
                </a:solidFill>
                <a:latin typeface="Tahoma" panose="020B0604030504040204" pitchFamily="34" charset="0"/>
              </a:rPr>
              <a:t>MÉTHODOLOGIE</a:t>
            </a:r>
            <a:br>
              <a:rPr dirty="0"/>
            </a:br>
            <a:endParaRPr lang="fr-FR" sz="24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8</a:t>
            </a:fld>
            <a:endParaRPr lang="fr-FR" dirty="0"/>
          </a:p>
        </p:txBody>
      </p:sp>
      <p:sp>
        <p:nvSpPr>
          <p:cNvPr id="5" name="Content Placeholder 4"/>
          <p:cNvSpPr>
            <a:spLocks noGrp="1"/>
          </p:cNvSpPr>
          <p:nvPr>
            <p:ph idx="1"/>
          </p:nvPr>
        </p:nvSpPr>
        <p:spPr>
          <a:xfrm>
            <a:off x="152400" y="685801"/>
            <a:ext cx="11887200" cy="5181600"/>
          </a:xfrm>
        </p:spPr>
        <p:txBody>
          <a:bodyPr>
            <a:normAutofit fontScale="92500" lnSpcReduction="20000"/>
          </a:bodyPr>
          <a:lstStyle/>
          <a:p>
            <a:pPr marL="0" indent="0" algn="just">
              <a:spcAft>
                <a:spcPts val="900"/>
              </a:spcAft>
              <a:buNone/>
              <a:defRPr/>
            </a:pPr>
            <a:endParaRPr lang="fr-FR" b="1" dirty="0">
              <a:solidFill>
                <a:srgbClr val="0070C0"/>
              </a:solidFill>
            </a:endParaRPr>
          </a:p>
          <a:p>
            <a:pPr marL="0" indent="0" algn="just">
              <a:spcAft>
                <a:spcPts val="900"/>
              </a:spcAft>
              <a:buNone/>
              <a:defRPr/>
            </a:pPr>
            <a:r>
              <a:rPr lang="fr-FR" b="1" dirty="0">
                <a:solidFill>
                  <a:srgbClr val="0070C0"/>
                </a:solidFill>
              </a:rPr>
              <a:t>Étape 1 : </a:t>
            </a:r>
            <a:r>
              <a:rPr lang="fr-FR" b="1" dirty="0"/>
              <a:t>Phase préparatoire </a:t>
            </a:r>
          </a:p>
          <a:p>
            <a:pPr marL="0" indent="0" algn="just">
              <a:spcAft>
                <a:spcPts val="900"/>
              </a:spcAft>
              <a:buNone/>
              <a:defRPr/>
            </a:pPr>
            <a:r>
              <a:rPr lang="fr-FR" dirty="0"/>
              <a:t>La phase préparatoire se déroule en quatre (4) semaines et comprend les étapes suivantes :</a:t>
            </a:r>
          </a:p>
          <a:p>
            <a:pPr marL="385763" indent="-385763" algn="just">
              <a:spcBef>
                <a:spcPts val="0"/>
              </a:spcBef>
              <a:spcAft>
                <a:spcPts val="900"/>
              </a:spcAft>
              <a:buFont typeface="+mj-lt"/>
              <a:buAutoNum type="romanLcPeriod"/>
              <a:defRPr/>
            </a:pPr>
            <a:r>
              <a:rPr lang="fr-FR" dirty="0"/>
              <a:t>Appel aux thèmes ou aux questions des évaluations ciblées</a:t>
            </a:r>
          </a:p>
          <a:p>
            <a:pPr algn="just">
              <a:spcBef>
                <a:spcPts val="0"/>
              </a:spcBef>
              <a:spcAft>
                <a:spcPts val="900"/>
              </a:spcAft>
              <a:buFont typeface="+mj-lt"/>
              <a:buAutoNum type="romanLcPeriod"/>
              <a:defRPr/>
            </a:pPr>
            <a:r>
              <a:rPr lang="fr-FR" dirty="0"/>
              <a:t>Lancement de l’évaluation ciblée</a:t>
            </a:r>
          </a:p>
          <a:p>
            <a:pPr algn="just">
              <a:spcBef>
                <a:spcPts val="0"/>
              </a:spcBef>
              <a:spcAft>
                <a:spcPts val="900"/>
              </a:spcAft>
              <a:buFont typeface="+mj-lt"/>
              <a:buAutoNum type="romanLcPeriod"/>
              <a:defRPr/>
            </a:pPr>
            <a:r>
              <a:rPr lang="fr-FR" dirty="0"/>
              <a:t>Confirmation du calendrier de l’évaluation</a:t>
            </a:r>
          </a:p>
          <a:p>
            <a:pPr algn="just">
              <a:spcBef>
                <a:spcPts val="0"/>
              </a:spcBef>
              <a:spcAft>
                <a:spcPts val="900"/>
              </a:spcAft>
              <a:buFont typeface="+mj-lt"/>
              <a:buAutoNum type="romanLcPeriod"/>
              <a:defRPr/>
            </a:pPr>
            <a:r>
              <a:rPr lang="fr-FR" dirty="0"/>
              <a:t>Recrutement des évaluateurs</a:t>
            </a:r>
          </a:p>
          <a:p>
            <a:pPr algn="just">
              <a:spcBef>
                <a:spcPts val="0"/>
              </a:spcBef>
              <a:spcAft>
                <a:spcPts val="900"/>
              </a:spcAft>
              <a:buFont typeface="+mj-lt"/>
              <a:buAutoNum type="romanLcPeriod"/>
              <a:defRPr/>
            </a:pPr>
            <a:r>
              <a:rPr lang="fr-FR" dirty="0"/>
              <a:t>Préparation des documents d’information</a:t>
            </a:r>
          </a:p>
          <a:p>
            <a:pPr algn="just">
              <a:spcBef>
                <a:spcPts val="0"/>
              </a:spcBef>
              <a:spcAft>
                <a:spcPts val="900"/>
              </a:spcAft>
              <a:buFont typeface="+mj-lt"/>
              <a:buAutoNum type="romanLcPeriod"/>
              <a:defRPr/>
            </a:pPr>
            <a:r>
              <a:rPr lang="fr-FR" dirty="0"/>
              <a:t>Mobilisation des parties prenantes nationales</a:t>
            </a:r>
          </a:p>
          <a:p>
            <a:endParaRPr lang="fr-FR" dirty="0"/>
          </a:p>
        </p:txBody>
      </p:sp>
    </p:spTree>
    <p:extLst>
      <p:ext uri="{BB962C8B-B14F-4D97-AF65-F5344CB8AC3E}">
        <p14:creationId xmlns:p14="http://schemas.microsoft.com/office/powerpoint/2010/main" val="405630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684"/>
            <a:ext cx="8229600" cy="799716"/>
          </a:xfrm>
        </p:spPr>
        <p:txBody>
          <a:bodyPr>
            <a:noAutofit/>
          </a:bodyPr>
          <a:lstStyle/>
          <a:p>
            <a:br>
              <a:rPr lang="fr-FR" altLang="en-US" sz="3200" b="1" dirty="0">
                <a:solidFill>
                  <a:srgbClr val="0D602D"/>
                </a:solidFill>
                <a:latin typeface="Tahoma" panose="020B0604030504040204" pitchFamily="34" charset="0"/>
              </a:rPr>
            </a:br>
            <a:r>
              <a:rPr lang="fr-FR" altLang="en-US" sz="3200" b="1" dirty="0">
                <a:solidFill>
                  <a:srgbClr val="0D602D"/>
                </a:solidFill>
                <a:latin typeface="Tahoma" panose="020B0604030504040204" pitchFamily="34" charset="0"/>
              </a:rPr>
              <a:t>MÉTHODOLOGIE</a:t>
            </a:r>
            <a:br>
              <a:rPr sz="3200" dirty="0">
                <a:solidFill>
                  <a:srgbClr val="0D602D"/>
                </a:solidFill>
              </a:rPr>
            </a:br>
            <a:endParaRPr lang="fr-FR" sz="3200" b="1" dirty="0">
              <a:solidFill>
                <a:srgbClr val="0D602D"/>
              </a:solidFill>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2B94288F-C395-4B83-86A6-8CAC5AD50CFE}" type="slidenum">
              <a:rPr lang="en-US" smtClean="0"/>
              <a:pPr/>
              <a:t>9</a:t>
            </a:fld>
            <a:endParaRPr lang="fr-FR" dirty="0"/>
          </a:p>
        </p:txBody>
      </p:sp>
      <p:sp>
        <p:nvSpPr>
          <p:cNvPr id="5" name="Content Placeholder 4"/>
          <p:cNvSpPr>
            <a:spLocks noGrp="1"/>
          </p:cNvSpPr>
          <p:nvPr>
            <p:ph idx="1"/>
          </p:nvPr>
        </p:nvSpPr>
        <p:spPr>
          <a:xfrm>
            <a:off x="228600" y="1143000"/>
            <a:ext cx="11658600" cy="4800600"/>
          </a:xfrm>
        </p:spPr>
        <p:txBody>
          <a:bodyPr>
            <a:normAutofit lnSpcReduction="10000"/>
          </a:bodyPr>
          <a:lstStyle/>
          <a:p>
            <a:pPr marL="0" indent="0">
              <a:buNone/>
            </a:pPr>
            <a:r>
              <a:rPr lang="fr-FR" b="1" dirty="0">
                <a:solidFill>
                  <a:srgbClr val="0070C0"/>
                </a:solidFill>
              </a:rPr>
              <a:t>Étape 2 : </a:t>
            </a:r>
            <a:r>
              <a:rPr lang="fr-FR" b="1" dirty="0"/>
              <a:t>Mission d’évaluation sur le terrain</a:t>
            </a:r>
          </a:p>
          <a:p>
            <a:pPr marL="0" indent="0">
              <a:buNone/>
            </a:pPr>
            <a:r>
              <a:rPr lang="fr-FR" dirty="0"/>
              <a:t>La mission d’évaluation ciblée sur le terrain se déroule en une (1) semaine dans la capitale du pays évalué et dans certaines régions sélectionnées.</a:t>
            </a:r>
          </a:p>
          <a:p>
            <a:pPr marL="300038" indent="-300038">
              <a:buFont typeface="+mj-lt"/>
              <a:buAutoNum type="romanLcPeriod"/>
            </a:pPr>
            <a:r>
              <a:rPr lang="fr-FR" dirty="0"/>
              <a:t>Consultations nationales et revue de la littérature : l’équipe d’évaluation contacte et consulte toutes les parties prenantes concernées du secteur public, du secteur privé, des médias, de la société civile et du Conseil national de gouvernance. L’équipe d’évaluation fait usage des plateformes technologiques approuvées pour la collecte des données.</a:t>
            </a:r>
          </a:p>
          <a:p>
            <a:endParaRPr lang="fr-FR" dirty="0"/>
          </a:p>
        </p:txBody>
      </p:sp>
    </p:spTree>
    <p:extLst>
      <p:ext uri="{BB962C8B-B14F-4D97-AF65-F5344CB8AC3E}">
        <p14:creationId xmlns:p14="http://schemas.microsoft.com/office/powerpoint/2010/main" val="3001973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2692</TotalTime>
  <Words>1058</Words>
  <Application>Microsoft Office PowerPoint</Application>
  <PresentationFormat>Widescreen</PresentationFormat>
  <Paragraphs>180</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Aleo</vt:lpstr>
      <vt:lpstr>Arial</vt:lpstr>
      <vt:lpstr>Arial Rounded MT Bold</vt:lpstr>
      <vt:lpstr>Calibri</vt:lpstr>
      <vt:lpstr>Lucida Calligraphy</vt:lpstr>
      <vt:lpstr>Tahoma</vt:lpstr>
      <vt:lpstr>Wingdings</vt:lpstr>
      <vt:lpstr>Wingdings 3</vt:lpstr>
      <vt:lpstr>Office Theme</vt:lpstr>
      <vt:lpstr>PowerPoint Presentation</vt:lpstr>
      <vt:lpstr>PLAN DE L’EXPOSÉ </vt:lpstr>
      <vt:lpstr>CONTEXTE </vt:lpstr>
      <vt:lpstr>DIFFÉRENTS TYPES D’ÉVALUATION DU MAEP </vt:lpstr>
      <vt:lpstr> PRINCIPALES CARACTÉRISTIQUES DES ÉVALUATIONS CIBLÉES  </vt:lpstr>
      <vt:lpstr> PRINCIPALES CARACTÉRISTIQUES DES ÉVALUATIONS CIBLÉES  </vt:lpstr>
      <vt:lpstr> MÉTHODOLOGIE </vt:lpstr>
      <vt:lpstr> MÉTHODOLOGIE </vt:lpstr>
      <vt:lpstr> MÉTHODOLOGIE </vt:lpstr>
      <vt:lpstr> MÉTHODOLOGIE </vt:lpstr>
      <vt:lpstr> MÉTHODOLOGIE </vt:lpstr>
      <vt:lpstr> MÉTHODOLOGIE </vt:lpstr>
      <vt:lpstr> MODÈLE DE RAPPORT </vt:lpstr>
      <vt:lpstr> ACTIVITÉS MENÉES JUSQU’À PRÉSENT </vt:lpstr>
      <vt:lpstr>LES EVALUATIONS CIBLEES REALISEES EN 2019</vt:lpstr>
      <vt:lpstr>LES EVALUATIONS CIBLEES REALISEES EN 2019</vt:lpstr>
      <vt:lpstr>LES EVALUATIONS CIBLEES REALISEES EN 2019</vt:lpstr>
      <vt:lpstr>ACTIVITÉS PRÉVUES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DotComGuy</dc:creator>
  <cp:lastModifiedBy>Janet Mabwa</cp:lastModifiedBy>
  <cp:revision>179</cp:revision>
  <dcterms:created xsi:type="dcterms:W3CDTF">2014-09-03T08:08:45Z</dcterms:created>
  <dcterms:modified xsi:type="dcterms:W3CDTF">2020-02-24T05:10:59Z</dcterms:modified>
</cp:coreProperties>
</file>