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92" r:id="rId3"/>
    <p:sldId id="293" r:id="rId4"/>
    <p:sldId id="294" r:id="rId5"/>
    <p:sldId id="369" r:id="rId6"/>
    <p:sldId id="295" r:id="rId7"/>
    <p:sldId id="296" r:id="rId8"/>
    <p:sldId id="297" r:id="rId9"/>
    <p:sldId id="298" r:id="rId10"/>
    <p:sldId id="299" r:id="rId11"/>
    <p:sldId id="300" r:id="rId12"/>
    <p:sldId id="301" r:id="rId13"/>
    <p:sldId id="302" r:id="rId14"/>
    <p:sldId id="303" r:id="rId15"/>
    <p:sldId id="370" r:id="rId16"/>
    <p:sldId id="371" r:id="rId17"/>
    <p:sldId id="372" r:id="rId18"/>
    <p:sldId id="304"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292"/>
            <p14:sldId id="293"/>
            <p14:sldId id="294"/>
            <p14:sldId id="369"/>
            <p14:sldId id="295"/>
            <p14:sldId id="296"/>
            <p14:sldId id="297"/>
            <p14:sldId id="298"/>
            <p14:sldId id="299"/>
            <p14:sldId id="300"/>
            <p14:sldId id="301"/>
            <p14:sldId id="302"/>
            <p14:sldId id="303"/>
            <p14:sldId id="370"/>
            <p14:sldId id="371"/>
            <p14:sldId id="372"/>
            <p14:sldId id="304"/>
            <p14:sldId id="3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602D"/>
    <a:srgbClr val="E0CE48"/>
    <a:srgbClr val="FF6600"/>
    <a:srgbClr val="CCFF99"/>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59"/>
  </p:normalViewPr>
  <p:slideViewPr>
    <p:cSldViewPr>
      <p:cViewPr varScale="1">
        <p:scale>
          <a:sx n="59" d="100"/>
          <a:sy n="59" d="100"/>
        </p:scale>
        <p:origin x="940" y="72"/>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2020/02/24</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2020/02/24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33600"/>
            <a:ext cx="3962400" cy="2971800"/>
          </a:xfrm>
          <a:prstGeom prst="rect">
            <a:avLst/>
          </a:prstGeom>
        </p:spPr>
      </p:pic>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15200" y="6191993"/>
            <a:ext cx="812800" cy="5700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36000" y="6180498"/>
            <a:ext cx="829733" cy="6057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39867" y="6159500"/>
            <a:ext cx="829733" cy="622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176000" y="6172200"/>
            <a:ext cx="812800" cy="60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9600" y="6172200"/>
            <a:ext cx="1388533" cy="833120"/>
          </a:xfrm>
          <a:prstGeom prst="rect">
            <a:avLst/>
          </a:prstGeom>
        </p:spPr>
      </p:pic>
      <p:sp>
        <p:nvSpPr>
          <p:cNvPr id="15" name="Freeform 5"/>
          <p:cNvSpPr>
            <a:spLocks/>
          </p:cNvSpPr>
          <p:nvPr/>
        </p:nvSpPr>
        <p:spPr bwMode="auto">
          <a:xfrm>
            <a:off x="609600" y="326012"/>
            <a:ext cx="11582400" cy="588389"/>
          </a:xfrm>
          <a:custGeom>
            <a:avLst/>
            <a:gdLst>
              <a:gd name="T0" fmla="*/ 935 w 2743"/>
              <a:gd name="T1" fmla="*/ 0 h 181"/>
              <a:gd name="T2" fmla="*/ 798 w 2743"/>
              <a:gd name="T3" fmla="*/ 0 h 181"/>
              <a:gd name="T4" fmla="*/ 87 w 2743"/>
              <a:gd name="T5" fmla="*/ 0 h 181"/>
              <a:gd name="T6" fmla="*/ 0 w 2743"/>
              <a:gd name="T7" fmla="*/ 91 h 181"/>
              <a:gd name="T8" fmla="*/ 87 w 2743"/>
              <a:gd name="T9" fmla="*/ 181 h 181"/>
              <a:gd name="T10" fmla="*/ 798 w 2743"/>
              <a:gd name="T11" fmla="*/ 181 h 181"/>
              <a:gd name="T12" fmla="*/ 935 w 2743"/>
              <a:gd name="T13" fmla="*/ 181 h 181"/>
              <a:gd name="T14" fmla="*/ 2743 w 2743"/>
              <a:gd name="T15" fmla="*/ 181 h 181"/>
              <a:gd name="T16" fmla="*/ 2743 w 2743"/>
              <a:gd name="T17" fmla="*/ 116 h 181"/>
              <a:gd name="T18" fmla="*/ 2743 w 2743"/>
              <a:gd name="T19" fmla="*/ 77 h 181"/>
              <a:gd name="T20" fmla="*/ 2743 w 2743"/>
              <a:gd name="T21" fmla="*/ 0 h 181"/>
              <a:gd name="T22" fmla="*/ 935 w 2743"/>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3" h="181">
                <a:moveTo>
                  <a:pt x="935" y="0"/>
                </a:moveTo>
                <a:cubicBezTo>
                  <a:pt x="798" y="0"/>
                  <a:pt x="798" y="0"/>
                  <a:pt x="798" y="0"/>
                </a:cubicBezTo>
                <a:cubicBezTo>
                  <a:pt x="87" y="0"/>
                  <a:pt x="87" y="0"/>
                  <a:pt x="87" y="0"/>
                </a:cubicBezTo>
                <a:cubicBezTo>
                  <a:pt x="39" y="1"/>
                  <a:pt x="0" y="41"/>
                  <a:pt x="0" y="91"/>
                </a:cubicBezTo>
                <a:cubicBezTo>
                  <a:pt x="0" y="140"/>
                  <a:pt x="39" y="180"/>
                  <a:pt x="87" y="181"/>
                </a:cubicBezTo>
                <a:cubicBezTo>
                  <a:pt x="798" y="181"/>
                  <a:pt x="798" y="181"/>
                  <a:pt x="798" y="181"/>
                </a:cubicBezTo>
                <a:cubicBezTo>
                  <a:pt x="935" y="181"/>
                  <a:pt x="935" y="181"/>
                  <a:pt x="935" y="181"/>
                </a:cubicBezTo>
                <a:cubicBezTo>
                  <a:pt x="2743" y="181"/>
                  <a:pt x="2743" y="181"/>
                  <a:pt x="2743" y="181"/>
                </a:cubicBezTo>
                <a:cubicBezTo>
                  <a:pt x="2743" y="116"/>
                  <a:pt x="2743" y="116"/>
                  <a:pt x="2743" y="116"/>
                </a:cubicBezTo>
                <a:cubicBezTo>
                  <a:pt x="2743" y="77"/>
                  <a:pt x="2743" y="77"/>
                  <a:pt x="2743" y="77"/>
                </a:cubicBezTo>
                <a:cubicBezTo>
                  <a:pt x="2743" y="0"/>
                  <a:pt x="2743" y="0"/>
                  <a:pt x="2743" y="0"/>
                </a:cubicBezTo>
                <a:lnTo>
                  <a:pt x="935" y="0"/>
                </a:lnTo>
                <a:close/>
              </a:path>
            </a:pathLst>
          </a:custGeom>
          <a:solidFill>
            <a:srgbClr val="92D050"/>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a:lstStyle/>
          <a:p>
            <a:endParaRPr lang="en-US" sz="1800" dirty="0"/>
          </a:p>
        </p:txBody>
      </p:sp>
      <p:pic>
        <p:nvPicPr>
          <p:cNvPr id="17" name="Picture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261600" y="-152400"/>
            <a:ext cx="2184400" cy="1638300"/>
          </a:xfrm>
          <a:prstGeom prst="rect">
            <a:avLst/>
          </a:prstGeom>
        </p:spPr>
      </p:pic>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6477000" y="533400"/>
            <a:ext cx="5181600" cy="41148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altLang="en-US" b="1" dirty="0">
                <a:solidFill>
                  <a:schemeClr val="bg1"/>
                </a:solidFill>
                <a:latin typeface="Arial Rounded MT Bold" panose="020F0704030504030204" pitchFamily="34" charset="0"/>
                <a:cs typeface="Times New Roman" pitchFamily="18" charset="0"/>
              </a:rPr>
              <a:t>OVERVIEW OF </a:t>
            </a:r>
            <a:br>
              <a:rPr lang="en-ZA" altLang="en-US" b="1" dirty="0">
                <a:solidFill>
                  <a:schemeClr val="bg1"/>
                </a:solidFill>
                <a:latin typeface="Arial Rounded MT Bold" panose="020F0704030504030204" pitchFamily="34" charset="0"/>
                <a:cs typeface="Times New Roman" pitchFamily="18" charset="0"/>
              </a:rPr>
            </a:br>
            <a:r>
              <a:rPr lang="en-ZA" altLang="en-US" b="1" dirty="0">
                <a:solidFill>
                  <a:schemeClr val="bg1"/>
                </a:solidFill>
                <a:latin typeface="Arial Rounded MT Bold" panose="020F0704030504030204" pitchFamily="34" charset="0"/>
                <a:cs typeface="Times New Roman" pitchFamily="18" charset="0"/>
              </a:rPr>
              <a:t>APRM TARGETED REVIEWS</a:t>
            </a:r>
          </a:p>
          <a:p>
            <a:endParaRPr lang="en-ZA" altLang="en-US" b="1" dirty="0">
              <a:solidFill>
                <a:schemeClr val="bg1"/>
              </a:solidFill>
              <a:latin typeface="Arial Rounded MT Bold" panose="020F0704030504030204" pitchFamily="34" charset="0"/>
              <a:cs typeface="Times New Roman" pitchFamily="18" charset="0"/>
            </a:endParaRPr>
          </a:p>
          <a:p>
            <a:r>
              <a:rPr lang="en-ZA" sz="3000" b="1" dirty="0">
                <a:solidFill>
                  <a:schemeClr val="bg1"/>
                </a:solidFill>
                <a:latin typeface="Arial Rounded MT Bold" panose="020F0704030504030204" pitchFamily="34" charset="0"/>
                <a:ea typeface="Arial" charset="0"/>
                <a:cs typeface="Times New Roman" pitchFamily="18" charset="0"/>
              </a:rPr>
              <a:t>Regional Preparatory Workshop For Africa Voluntary National Review</a:t>
            </a:r>
          </a:p>
          <a:p>
            <a:endParaRPr lang="en-ZA" sz="3000" b="1" dirty="0">
              <a:solidFill>
                <a:schemeClr val="bg1"/>
              </a:solidFill>
              <a:latin typeface="Arial Rounded MT Bold" panose="020F0704030504030204" pitchFamily="34" charset="0"/>
              <a:ea typeface="Arial" charset="0"/>
              <a:cs typeface="Times New Roman" pitchFamily="18" charset="0"/>
            </a:endParaRPr>
          </a:p>
          <a:p>
            <a:r>
              <a:rPr lang="en-ZA" sz="3000" b="1" dirty="0">
                <a:solidFill>
                  <a:schemeClr val="bg1"/>
                </a:solidFill>
                <a:latin typeface="Arial Rounded MT Bold" panose="020F0704030504030204" pitchFamily="34" charset="0"/>
                <a:ea typeface="Arial" charset="0"/>
                <a:cs typeface="Times New Roman" pitchFamily="18" charset="0"/>
              </a:rPr>
              <a:t>ZIMBABWE</a:t>
            </a:r>
            <a:endParaRPr lang="en-US" sz="3000" b="1" dirty="0">
              <a:solidFill>
                <a:schemeClr val="bg1"/>
              </a:solidFill>
              <a:latin typeface="Arial" charset="0"/>
              <a:ea typeface="Arial" charset="0"/>
              <a:cs typeface="Arial" charset="0"/>
            </a:endParaRPr>
          </a:p>
        </p:txBody>
      </p:sp>
      <p:sp>
        <p:nvSpPr>
          <p:cNvPr id="9" name="TextBox 8"/>
          <p:cNvSpPr txBox="1"/>
          <p:nvPr/>
        </p:nvSpPr>
        <p:spPr>
          <a:xfrm>
            <a:off x="8001000" y="6096000"/>
            <a:ext cx="3657600" cy="923330"/>
          </a:xfrm>
          <a:prstGeom prst="rect">
            <a:avLst/>
          </a:prstGeom>
          <a:noFill/>
        </p:spPr>
        <p:txBody>
          <a:bodyPr wrap="square" rtlCol="0">
            <a:spAutoFit/>
          </a:bodyPr>
          <a:lstStyle/>
          <a:p>
            <a:r>
              <a:rPr lang="en-US" b="1" dirty="0">
                <a:solidFill>
                  <a:schemeClr val="tx1">
                    <a:lumMod val="65000"/>
                    <a:lumOff val="35000"/>
                  </a:schemeClr>
                </a:solidFill>
                <a:latin typeface="Arial" charset="0"/>
                <a:ea typeface="Arial" charset="0"/>
                <a:cs typeface="Arial" charset="0"/>
              </a:rPr>
              <a:t>Presented by: Mrs. Janet Mabwa </a:t>
            </a:r>
            <a:endParaRPr lang="en-US" sz="2400" b="1" dirty="0">
              <a:solidFill>
                <a:schemeClr val="tx1">
                  <a:lumMod val="65000"/>
                  <a:lumOff val="35000"/>
                </a:schemeClr>
              </a:solidFill>
              <a:latin typeface="Arial" charset="0"/>
              <a:ea typeface="Arial" charset="0"/>
              <a:cs typeface="Arial" charset="0"/>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742950"/>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METHODOLOGY</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10</a:t>
            </a:fld>
            <a:endParaRPr lang="en-US" dirty="0"/>
          </a:p>
        </p:txBody>
      </p:sp>
      <p:sp>
        <p:nvSpPr>
          <p:cNvPr id="5" name="Content Placeholder 4"/>
          <p:cNvSpPr>
            <a:spLocks noGrp="1"/>
          </p:cNvSpPr>
          <p:nvPr>
            <p:ph idx="1"/>
          </p:nvPr>
        </p:nvSpPr>
        <p:spPr>
          <a:xfrm>
            <a:off x="228600" y="971550"/>
            <a:ext cx="11582400" cy="4914900"/>
          </a:xfrm>
        </p:spPr>
        <p:txBody>
          <a:bodyPr>
            <a:normAutofit/>
          </a:bodyPr>
          <a:lstStyle/>
          <a:p>
            <a:pPr marL="0" indent="0">
              <a:buNone/>
            </a:pPr>
            <a:r>
              <a:rPr lang="en-US" sz="2900" b="1" dirty="0">
                <a:solidFill>
                  <a:srgbClr val="0070C0"/>
                </a:solidFill>
                <a:ea typeface="Tahoma" panose="020B0604030504040204" pitchFamily="34" charset="0"/>
                <a:cs typeface="Tahoma" panose="020B0604030504040204" pitchFamily="34" charset="0"/>
              </a:rPr>
              <a:t>Stage Three: </a:t>
            </a:r>
            <a:r>
              <a:rPr lang="en-US" sz="2900" b="1" dirty="0">
                <a:ea typeface="Tahoma" panose="020B0604030504040204" pitchFamily="34" charset="0"/>
                <a:cs typeface="Tahoma" panose="020B0604030504040204" pitchFamily="34" charset="0"/>
              </a:rPr>
              <a:t>Preparation of the Report</a:t>
            </a:r>
          </a:p>
          <a:p>
            <a:pPr marL="0" indent="0">
              <a:buNone/>
            </a:pPr>
            <a:r>
              <a:rPr lang="en-ZA" sz="2900" b="1" dirty="0">
                <a:solidFill>
                  <a:srgbClr val="00B050"/>
                </a:solidFill>
                <a:ea typeface="Tahoma" panose="020B0604030504040204" pitchFamily="34" charset="0"/>
                <a:cs typeface="Tahoma" panose="020B0604030504040204" pitchFamily="34" charset="0"/>
              </a:rPr>
              <a:t>Reporting:</a:t>
            </a:r>
            <a:r>
              <a:rPr lang="en-ZA" sz="2900" dirty="0">
                <a:ea typeface="Tahoma" panose="020B0604030504040204" pitchFamily="34" charset="0"/>
                <a:cs typeface="Tahoma" panose="020B0604030504040204" pitchFamily="34" charset="0"/>
              </a:rPr>
              <a:t> A report of a maximum of 50 pages shall be prepared within five (5) weeks of completion of the Field Mission and shall involve the following:</a:t>
            </a:r>
          </a:p>
          <a:p>
            <a:pPr marL="300038" indent="-300038">
              <a:buFont typeface="+mj-lt"/>
              <a:buAutoNum type="romanLcPeriod"/>
            </a:pPr>
            <a:r>
              <a:rPr lang="en-ZA" sz="2900" dirty="0">
                <a:ea typeface="Tahoma" panose="020B0604030504040204" pitchFamily="34" charset="0"/>
                <a:cs typeface="Tahoma" panose="020B0604030504040204" pitchFamily="34" charset="0"/>
              </a:rPr>
              <a:t>Drafting: Prepare a draft Report (one week);</a:t>
            </a:r>
          </a:p>
          <a:p>
            <a:pPr marL="300038" indent="-300038">
              <a:buFont typeface="+mj-lt"/>
              <a:buAutoNum type="romanLcPeriod"/>
            </a:pPr>
            <a:r>
              <a:rPr lang="en-ZA" sz="2900" dirty="0">
                <a:ea typeface="Tahoma" panose="020B0604030504040204" pitchFamily="34" charset="0"/>
                <a:cs typeface="Tahoma" panose="020B0604030504040204" pitchFamily="34" charset="0"/>
              </a:rPr>
              <a:t>Review by Country (one week);</a:t>
            </a:r>
          </a:p>
          <a:p>
            <a:pPr marL="300038" indent="-300038">
              <a:buFont typeface="+mj-lt"/>
              <a:buAutoNum type="romanLcPeriod"/>
            </a:pPr>
            <a:r>
              <a:rPr lang="en-ZA" sz="2900" dirty="0">
                <a:ea typeface="Tahoma" panose="020B0604030504040204" pitchFamily="34" charset="0"/>
                <a:cs typeface="Tahoma" panose="020B0604030504040204" pitchFamily="34" charset="0"/>
              </a:rPr>
              <a:t>Translation (one week);</a:t>
            </a:r>
          </a:p>
          <a:p>
            <a:pPr marL="300038" indent="-300038">
              <a:buFont typeface="+mj-lt"/>
              <a:buAutoNum type="romanLcPeriod"/>
            </a:pPr>
            <a:r>
              <a:rPr lang="en-ZA" sz="2900" dirty="0">
                <a:ea typeface="Tahoma" panose="020B0604030504040204" pitchFamily="34" charset="0"/>
                <a:cs typeface="Tahoma" panose="020B0604030504040204" pitchFamily="34" charset="0"/>
              </a:rPr>
              <a:t>Circulation to AU Member States for confidential comments (one week);</a:t>
            </a:r>
          </a:p>
          <a:p>
            <a:pPr marL="300038" indent="-300038">
              <a:buFont typeface="+mj-lt"/>
              <a:buAutoNum type="romanLcPeriod"/>
            </a:pPr>
            <a:r>
              <a:rPr lang="en-ZA" sz="2900" dirty="0">
                <a:ea typeface="Tahoma" panose="020B0604030504040204" pitchFamily="34" charset="0"/>
                <a:cs typeface="Tahoma" panose="020B0604030504040204" pitchFamily="34" charset="0"/>
              </a:rPr>
              <a:t>Final Draft (one week).</a:t>
            </a:r>
          </a:p>
          <a:p>
            <a:endParaRPr lang="en-US" dirty="0"/>
          </a:p>
        </p:txBody>
      </p:sp>
    </p:spTree>
    <p:extLst>
      <p:ext uri="{BB962C8B-B14F-4D97-AF65-F5344CB8AC3E}">
        <p14:creationId xmlns:p14="http://schemas.microsoft.com/office/powerpoint/2010/main" val="69210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09600"/>
          </a:xfrm>
        </p:spPr>
        <p:txBody>
          <a:bodyPr>
            <a:normAutofit fontScale="90000"/>
          </a:bodyPr>
          <a:lstStyle/>
          <a:p>
            <a:r>
              <a:rPr lang="en-US" altLang="en-US" sz="24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METHODOLOGY</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11</a:t>
            </a:fld>
            <a:endParaRPr lang="en-US" dirty="0"/>
          </a:p>
        </p:txBody>
      </p:sp>
      <p:sp>
        <p:nvSpPr>
          <p:cNvPr id="5" name="Content Placeholder 4"/>
          <p:cNvSpPr>
            <a:spLocks noGrp="1"/>
          </p:cNvSpPr>
          <p:nvPr>
            <p:ph idx="1"/>
          </p:nvPr>
        </p:nvSpPr>
        <p:spPr>
          <a:xfrm>
            <a:off x="381000" y="990600"/>
            <a:ext cx="11506200" cy="4738689"/>
          </a:xfrm>
        </p:spPr>
        <p:txBody>
          <a:bodyPr>
            <a:normAutofit/>
          </a:bodyPr>
          <a:lstStyle/>
          <a:p>
            <a:pPr marL="0" indent="0">
              <a:buNone/>
            </a:pPr>
            <a:r>
              <a:rPr lang="en-US" b="1" dirty="0">
                <a:solidFill>
                  <a:srgbClr val="0070C0"/>
                </a:solidFill>
                <a:ea typeface="Tahoma" panose="020B0604030504040204" pitchFamily="34" charset="0"/>
                <a:cs typeface="Tahoma" panose="020B0604030504040204" pitchFamily="34" charset="0"/>
              </a:rPr>
              <a:t>Stage Four: </a:t>
            </a:r>
            <a:r>
              <a:rPr lang="en-US" b="1" dirty="0">
                <a:ea typeface="Tahoma" panose="020B0604030504040204" pitchFamily="34" charset="0"/>
                <a:cs typeface="Tahoma" panose="020B0604030504040204" pitchFamily="34" charset="0"/>
              </a:rPr>
              <a:t>Peer Review of the Targeted Review</a:t>
            </a:r>
          </a:p>
          <a:p>
            <a:pPr marL="0" indent="0">
              <a:buNone/>
            </a:pPr>
            <a:r>
              <a:rPr lang="en-ZA" dirty="0">
                <a:ea typeface="Tahoma" panose="020B0604030504040204" pitchFamily="34" charset="0"/>
                <a:cs typeface="Tahoma" panose="020B0604030504040204" pitchFamily="34" charset="0"/>
              </a:rPr>
              <a:t>T</a:t>
            </a:r>
            <a:r>
              <a:rPr lang="en-GB" sz="2900" dirty="0">
                <a:ea typeface="Tahoma" panose="020B0604030504040204" pitchFamily="34" charset="0"/>
                <a:cs typeface="Tahoma" panose="020B0604030504040204" pitchFamily="34" charset="0"/>
              </a:rPr>
              <a:t>he Targeted Review Report shall be presented by the Lead Panel Member to the APR Heads of State Forum in February of every year, followed by three (3) minutes comment from the Heads of the reviewed Countries.</a:t>
            </a:r>
          </a:p>
          <a:p>
            <a:endParaRPr lang="en-US" dirty="0"/>
          </a:p>
        </p:txBody>
      </p:sp>
    </p:spTree>
    <p:extLst>
      <p:ext uri="{BB962C8B-B14F-4D97-AF65-F5344CB8AC3E}">
        <p14:creationId xmlns:p14="http://schemas.microsoft.com/office/powerpoint/2010/main" val="71584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09600"/>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METHODOLOGY</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12</a:t>
            </a:fld>
            <a:endParaRPr lang="en-US" dirty="0"/>
          </a:p>
        </p:txBody>
      </p:sp>
      <p:sp>
        <p:nvSpPr>
          <p:cNvPr id="5" name="Content Placeholder 4"/>
          <p:cNvSpPr>
            <a:spLocks noGrp="1"/>
          </p:cNvSpPr>
          <p:nvPr>
            <p:ph idx="1"/>
          </p:nvPr>
        </p:nvSpPr>
        <p:spPr>
          <a:xfrm>
            <a:off x="228600" y="1447800"/>
            <a:ext cx="11734800" cy="3810001"/>
          </a:xfrm>
        </p:spPr>
        <p:txBody>
          <a:bodyPr/>
          <a:lstStyle/>
          <a:p>
            <a:pPr marL="0" indent="0">
              <a:buNone/>
            </a:pPr>
            <a:r>
              <a:rPr lang="en-US" b="1" dirty="0">
                <a:solidFill>
                  <a:srgbClr val="0070C0"/>
                </a:solidFill>
                <a:ea typeface="Tahoma" panose="020B0604030504040204" pitchFamily="34" charset="0"/>
                <a:cs typeface="Tahoma" panose="020B0604030504040204" pitchFamily="34" charset="0"/>
              </a:rPr>
              <a:t>Stage Five: </a:t>
            </a:r>
            <a:r>
              <a:rPr lang="en-US" b="1" dirty="0">
                <a:ea typeface="Tahoma" panose="020B0604030504040204" pitchFamily="34" charset="0"/>
                <a:cs typeface="Tahoma" panose="020B0604030504040204" pitchFamily="34" charset="0"/>
              </a:rPr>
              <a:t>Publication, Launch and Dissemination</a:t>
            </a:r>
          </a:p>
          <a:p>
            <a:pPr marL="300038" indent="-300038">
              <a:buFont typeface="+mj-lt"/>
              <a:buAutoNum type="romanLcPeriod"/>
            </a:pPr>
            <a:r>
              <a:rPr lang="en-US" dirty="0">
                <a:ea typeface="Tahoma" panose="020B0604030504040204" pitchFamily="34" charset="0"/>
                <a:cs typeface="Tahoma" panose="020B0604030504040204" pitchFamily="34" charset="0"/>
              </a:rPr>
              <a:t>The Final Targeted Review Report shall be published, launched and disseminated to all AU Member States. African Countries.</a:t>
            </a:r>
          </a:p>
          <a:p>
            <a:endParaRPr lang="en-US" dirty="0"/>
          </a:p>
        </p:txBody>
      </p:sp>
    </p:spTree>
    <p:extLst>
      <p:ext uri="{BB962C8B-B14F-4D97-AF65-F5344CB8AC3E}">
        <p14:creationId xmlns:p14="http://schemas.microsoft.com/office/powerpoint/2010/main" val="316696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85800"/>
          </a:xfrm>
        </p:spPr>
        <p:txBody>
          <a:bodyPr>
            <a:normAutofit fontScale="90000"/>
          </a:bodyPr>
          <a:lstStyle/>
          <a:p>
            <a:r>
              <a:rPr lang="en-US" altLang="en-US" sz="2400" b="1" dirty="0">
                <a:solidFill>
                  <a:srgbClr val="0D602D"/>
                </a:solidFill>
                <a:latin typeface="Tahoma" panose="020B0604030504040204" pitchFamily="34" charset="0"/>
                <a:ea typeface="Tahoma" panose="020B0604030504040204" pitchFamily="34" charset="0"/>
                <a:cs typeface="Tahoma" panose="020B0604030504040204" pitchFamily="34" charset="0"/>
              </a:rPr>
              <a:t>REPORTING TEMPLATE</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13</a:t>
            </a:fld>
            <a:endParaRPr lang="en-US" dirty="0"/>
          </a:p>
        </p:txBody>
      </p:sp>
      <p:sp>
        <p:nvSpPr>
          <p:cNvPr id="5" name="Content Placeholder 4"/>
          <p:cNvSpPr>
            <a:spLocks noGrp="1"/>
          </p:cNvSpPr>
          <p:nvPr>
            <p:ph idx="1"/>
          </p:nvPr>
        </p:nvSpPr>
        <p:spPr>
          <a:xfrm>
            <a:off x="381000" y="762000"/>
            <a:ext cx="11430000" cy="4910139"/>
          </a:xfrm>
        </p:spPr>
        <p:txBody>
          <a:bodyPr>
            <a:noAutofit/>
          </a:bodyPr>
          <a:lstStyle/>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Executive Summary</a:t>
            </a:r>
            <a:endParaRPr lang="en-US" sz="2800" dirty="0">
              <a:ea typeface="Tahoma" panose="020B0604030504040204" pitchFamily="34" charset="0"/>
              <a:cs typeface="Tahoma" panose="020B0604030504040204" pitchFamily="34" charset="0"/>
            </a:endParaRP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Introduction</a:t>
            </a:r>
            <a:endParaRPr lang="en-US" sz="2800" dirty="0">
              <a:ea typeface="Tahoma" panose="020B0604030504040204" pitchFamily="34" charset="0"/>
              <a:cs typeface="Tahoma" panose="020B0604030504040204" pitchFamily="34" charset="0"/>
            </a:endParaRP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Methodology and process for preparation of the Targeted Review</a:t>
            </a:r>
            <a:endParaRPr lang="en-US" sz="2800" dirty="0">
              <a:ea typeface="Tahoma" panose="020B0604030504040204" pitchFamily="34" charset="0"/>
              <a:cs typeface="Tahoma" panose="020B0604030504040204" pitchFamily="34" charset="0"/>
            </a:endParaRP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Policy and enabling environment</a:t>
            </a:r>
            <a:endParaRPr lang="en-US" sz="2800" dirty="0">
              <a:ea typeface="Tahoma" panose="020B0604030504040204" pitchFamily="34" charset="0"/>
              <a:cs typeface="Tahoma" panose="020B0604030504040204" pitchFamily="34" charset="0"/>
            </a:endParaRP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Institutional Mechanisms</a:t>
            </a:r>
            <a:endParaRPr lang="en-US" sz="2800" dirty="0">
              <a:ea typeface="Tahoma" panose="020B0604030504040204" pitchFamily="34" charset="0"/>
              <a:cs typeface="Tahoma" panose="020B0604030504040204" pitchFamily="34" charset="0"/>
            </a:endParaRP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Data Analysis </a:t>
            </a: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Best Practices</a:t>
            </a:r>
            <a:endParaRPr lang="en-US" sz="2800" dirty="0">
              <a:ea typeface="Tahoma" panose="020B0604030504040204" pitchFamily="34" charset="0"/>
              <a:cs typeface="Tahoma" panose="020B0604030504040204" pitchFamily="34" charset="0"/>
            </a:endParaRP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Subsequent Steps, Commitments and National Plan of Action</a:t>
            </a:r>
            <a:endParaRPr lang="en-US" sz="2800" dirty="0">
              <a:ea typeface="Tahoma" panose="020B0604030504040204" pitchFamily="34" charset="0"/>
              <a:cs typeface="Tahoma" panose="020B0604030504040204" pitchFamily="34" charset="0"/>
            </a:endParaRPr>
          </a:p>
          <a:p>
            <a:pPr marL="385763" indent="-385763">
              <a:lnSpc>
                <a:spcPct val="120000"/>
              </a:lnSpc>
              <a:spcBef>
                <a:spcPts val="0"/>
              </a:spcBef>
              <a:buFont typeface="+mj-lt"/>
              <a:buAutoNum type="arabicPeriod"/>
            </a:pPr>
            <a:r>
              <a:rPr lang="en-ZA" sz="2800" dirty="0">
                <a:ea typeface="Tahoma" panose="020B0604030504040204" pitchFamily="34" charset="0"/>
                <a:cs typeface="Tahoma" panose="020B0604030504040204" pitchFamily="34" charset="0"/>
              </a:rPr>
              <a:t>Conclusion</a:t>
            </a:r>
            <a:endParaRPr lang="en-US" sz="2800" dirty="0"/>
          </a:p>
        </p:txBody>
      </p:sp>
    </p:spTree>
    <p:extLst>
      <p:ext uri="{BB962C8B-B14F-4D97-AF65-F5344CB8AC3E}">
        <p14:creationId xmlns:p14="http://schemas.microsoft.com/office/powerpoint/2010/main" val="170070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684"/>
            <a:ext cx="8229600" cy="841376"/>
          </a:xfrm>
        </p:spPr>
        <p:txBody>
          <a:bodyPr>
            <a:normAutofit/>
          </a:bodyPr>
          <a:lstStyle/>
          <a:p>
            <a:r>
              <a:rPr lang="en-US" sz="2400" b="1" dirty="0">
                <a:solidFill>
                  <a:srgbClr val="0D602D"/>
                </a:solidFill>
                <a:latin typeface="Tahoma" panose="020B0604030504040204" pitchFamily="34" charset="0"/>
                <a:ea typeface="Tahoma" panose="020B0604030504040204" pitchFamily="34" charset="0"/>
                <a:cs typeface="Tahoma" panose="020B0604030504040204" pitchFamily="34" charset="0"/>
              </a:rPr>
              <a:t>ACTIVITIES THAT HAVE BEEN UNDERTAKEN</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14</a:t>
            </a:fld>
            <a:endParaRPr lang="en-US" dirty="0"/>
          </a:p>
        </p:txBody>
      </p:sp>
      <p:sp>
        <p:nvSpPr>
          <p:cNvPr id="5" name="Content Placeholder 4"/>
          <p:cNvSpPr>
            <a:spLocks noGrp="1"/>
          </p:cNvSpPr>
          <p:nvPr>
            <p:ph idx="1"/>
          </p:nvPr>
        </p:nvSpPr>
        <p:spPr>
          <a:xfrm>
            <a:off x="152400" y="685800"/>
            <a:ext cx="11811000" cy="5200651"/>
          </a:xfrm>
        </p:spPr>
        <p:txBody>
          <a:bodyPr>
            <a:normAutofit/>
          </a:bodyPr>
          <a:lstStyle/>
          <a:p>
            <a:pPr marL="365760" indent="-256032">
              <a:lnSpc>
                <a:spcPct val="110000"/>
              </a:lnSpc>
              <a:buFont typeface="Wingdings 3"/>
              <a:buChar char=""/>
              <a:defRPr/>
            </a:pPr>
            <a:endParaRPr lang="en-GB" sz="2000" dirty="0"/>
          </a:p>
          <a:p>
            <a:pPr marL="452628">
              <a:lnSpc>
                <a:spcPct val="110000"/>
              </a:lnSpc>
              <a:buFont typeface="Wingdings" panose="05000000000000000000" pitchFamily="2" charset="2"/>
              <a:buChar char="q"/>
              <a:defRPr/>
            </a:pPr>
            <a:r>
              <a:rPr lang="en-GB" dirty="0"/>
              <a:t>The </a:t>
            </a:r>
            <a:r>
              <a:rPr lang="en-GB" b="1" dirty="0"/>
              <a:t>Targeted Review Guidelines </a:t>
            </a:r>
            <a:r>
              <a:rPr lang="en-GB" dirty="0"/>
              <a:t>have been prepared and sent to all Member States.</a:t>
            </a:r>
          </a:p>
          <a:p>
            <a:pPr marL="452628">
              <a:lnSpc>
                <a:spcPct val="110000"/>
              </a:lnSpc>
              <a:buFont typeface="Wingdings" panose="05000000000000000000" pitchFamily="2" charset="2"/>
              <a:buChar char="q"/>
              <a:defRPr/>
            </a:pPr>
            <a:r>
              <a:rPr lang="en-ZA" dirty="0"/>
              <a:t>The Targeted Review Research Framework.</a:t>
            </a:r>
            <a:endParaRPr lang="en-GB" dirty="0"/>
          </a:p>
          <a:p>
            <a:pPr marL="452628">
              <a:lnSpc>
                <a:spcPct val="110000"/>
              </a:lnSpc>
              <a:buFont typeface="Wingdings" panose="05000000000000000000" pitchFamily="2" charset="2"/>
              <a:buChar char="q"/>
              <a:defRPr/>
            </a:pPr>
            <a:r>
              <a:rPr lang="en-ZA" dirty="0"/>
              <a:t>Targeted Review Preparatory workshop was held in Livingstone, Zambia on 27th and 28th June 2019</a:t>
            </a:r>
            <a:endParaRPr lang="en-US" dirty="0"/>
          </a:p>
        </p:txBody>
      </p:sp>
    </p:spTree>
    <p:extLst>
      <p:ext uri="{BB962C8B-B14F-4D97-AF65-F5344CB8AC3E}">
        <p14:creationId xmlns:p14="http://schemas.microsoft.com/office/powerpoint/2010/main" val="115848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0836-C8A3-42D3-A50F-FB5EBBC5496D}"/>
              </a:ext>
            </a:extLst>
          </p:cNvPr>
          <p:cNvSpPr>
            <a:spLocks noGrp="1"/>
          </p:cNvSpPr>
          <p:nvPr>
            <p:ph type="title"/>
          </p:nvPr>
        </p:nvSpPr>
        <p:spPr>
          <a:xfrm>
            <a:off x="609600" y="274638"/>
            <a:ext cx="10972800" cy="639762"/>
          </a:xfrm>
        </p:spPr>
        <p:txBody>
          <a:bodyPr>
            <a:normAutofit/>
          </a:bodyPr>
          <a:lstStyle/>
          <a:p>
            <a:r>
              <a:rPr lang="en-ZA" sz="3200" b="1" dirty="0">
                <a:solidFill>
                  <a:srgbClr val="0D602D"/>
                </a:solidFill>
              </a:rPr>
              <a:t>TARGETED REVIEW UNDERTAKEN IN THE YEAR 2019</a:t>
            </a:r>
            <a:endParaRPr lang="en-GB" sz="3200" b="1" dirty="0">
              <a:solidFill>
                <a:srgbClr val="0D602D"/>
              </a:solidFill>
            </a:endParaRPr>
          </a:p>
        </p:txBody>
      </p:sp>
      <p:sp>
        <p:nvSpPr>
          <p:cNvPr id="3" name="Content Placeholder 2">
            <a:extLst>
              <a:ext uri="{FF2B5EF4-FFF2-40B4-BE49-F238E27FC236}">
                <a16:creationId xmlns:a16="http://schemas.microsoft.com/office/drawing/2014/main" id="{0FEB9C12-0F4E-4B0E-AE63-C686601E2D81}"/>
              </a:ext>
            </a:extLst>
          </p:cNvPr>
          <p:cNvSpPr>
            <a:spLocks noGrp="1"/>
          </p:cNvSpPr>
          <p:nvPr>
            <p:ph idx="1"/>
          </p:nvPr>
        </p:nvSpPr>
        <p:spPr>
          <a:xfrm>
            <a:off x="228600" y="1219201"/>
            <a:ext cx="11353800" cy="4906964"/>
          </a:xfrm>
        </p:spPr>
        <p:txBody>
          <a:bodyPr>
            <a:normAutofit fontScale="92500" lnSpcReduction="10000"/>
          </a:bodyPr>
          <a:lstStyle/>
          <a:p>
            <a:pPr marL="624078" indent="-514350">
              <a:lnSpc>
                <a:spcPct val="110000"/>
              </a:lnSpc>
              <a:buAutoNum type="arabicPeriod"/>
              <a:defRPr/>
            </a:pPr>
            <a:r>
              <a:rPr lang="en-GB" b="1" dirty="0">
                <a:solidFill>
                  <a:srgbClr val="0D602D"/>
                </a:solidFill>
              </a:rPr>
              <a:t>DJIBOUTI</a:t>
            </a:r>
          </a:p>
          <a:p>
            <a:pPr marL="109728" indent="0">
              <a:lnSpc>
                <a:spcPct val="110000"/>
              </a:lnSpc>
              <a:buNone/>
              <a:defRPr/>
            </a:pPr>
            <a:r>
              <a:rPr lang="en-GB" b="1" dirty="0"/>
              <a:t>Djibouti was the pioneer in undertaking Targeted Review on “Fiscal Decentralization”. </a:t>
            </a:r>
          </a:p>
          <a:p>
            <a:pPr marL="109728" indent="0">
              <a:lnSpc>
                <a:spcPct val="110000"/>
              </a:lnSpc>
              <a:buNone/>
              <a:defRPr/>
            </a:pPr>
            <a:r>
              <a:rPr lang="en-GB" dirty="0"/>
              <a:t>The </a:t>
            </a:r>
            <a:r>
              <a:rPr lang="en-GB" b="1" dirty="0"/>
              <a:t>Field Mission was conducted from 13</a:t>
            </a:r>
            <a:r>
              <a:rPr lang="en-GB" b="1" baseline="30000" dirty="0"/>
              <a:t>th</a:t>
            </a:r>
            <a:r>
              <a:rPr lang="en-GB" b="1" dirty="0"/>
              <a:t> to 17</a:t>
            </a:r>
            <a:r>
              <a:rPr lang="en-GB" b="1" baseline="30000" dirty="0"/>
              <a:t>th</a:t>
            </a:r>
            <a:r>
              <a:rPr lang="en-GB" b="1" dirty="0"/>
              <a:t> January, 2019</a:t>
            </a:r>
            <a:r>
              <a:rPr lang="en-GB" dirty="0"/>
              <a:t>. </a:t>
            </a:r>
            <a:r>
              <a:rPr lang="en-GB" b="1" dirty="0"/>
              <a:t>The</a:t>
            </a:r>
            <a:r>
              <a:rPr lang="en-GB" dirty="0"/>
              <a:t> </a:t>
            </a:r>
            <a:r>
              <a:rPr lang="en-GB" b="1" dirty="0"/>
              <a:t>Lead Panel Member was Prof. Fatima Karadja. </a:t>
            </a:r>
            <a:r>
              <a:rPr lang="en-GB" dirty="0"/>
              <a:t>The Report was presented</a:t>
            </a:r>
            <a:r>
              <a:rPr lang="en-GB" b="1" dirty="0"/>
              <a:t> </a:t>
            </a:r>
            <a:r>
              <a:rPr lang="en-GB" dirty="0"/>
              <a:t>to the Heads of State and Government in February 2020. However the Head of State did not respond as he had to leave for another meeting. He will be given an other opportunity to respond to the findings of the report during the Special Summit meeting in May 2020. </a:t>
            </a:r>
          </a:p>
          <a:p>
            <a:endParaRPr lang="en-GB" dirty="0"/>
          </a:p>
        </p:txBody>
      </p:sp>
      <p:sp>
        <p:nvSpPr>
          <p:cNvPr id="4" name="Footer Placeholder 3">
            <a:extLst>
              <a:ext uri="{FF2B5EF4-FFF2-40B4-BE49-F238E27FC236}">
                <a16:creationId xmlns:a16="http://schemas.microsoft.com/office/drawing/2014/main" id="{888DC0E1-B3E2-4057-BE2D-95E8E10F68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EAB8A6-A7BE-4B5E-AA93-D16A62CB3554}"/>
              </a:ext>
            </a:extLst>
          </p:cNvPr>
          <p:cNvSpPr>
            <a:spLocks noGrp="1"/>
          </p:cNvSpPr>
          <p:nvPr>
            <p:ph type="sldNum" sz="quarter" idx="12"/>
          </p:nvPr>
        </p:nvSpPr>
        <p:spPr/>
        <p:txBody>
          <a:bodyPr/>
          <a:lstStyle/>
          <a:p>
            <a:fld id="{2B94288F-C395-4B83-86A6-8CAC5AD50CFE}" type="slidenum">
              <a:rPr lang="en-US" smtClean="0"/>
              <a:pPr/>
              <a:t>15</a:t>
            </a:fld>
            <a:endParaRPr lang="en-US" dirty="0"/>
          </a:p>
        </p:txBody>
      </p:sp>
    </p:spTree>
    <p:extLst>
      <p:ext uri="{BB962C8B-B14F-4D97-AF65-F5344CB8AC3E}">
        <p14:creationId xmlns:p14="http://schemas.microsoft.com/office/powerpoint/2010/main" val="5982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C185-989D-49D5-89B6-1EEEED610669}"/>
              </a:ext>
            </a:extLst>
          </p:cNvPr>
          <p:cNvSpPr>
            <a:spLocks noGrp="1"/>
          </p:cNvSpPr>
          <p:nvPr>
            <p:ph type="title"/>
          </p:nvPr>
        </p:nvSpPr>
        <p:spPr>
          <a:xfrm>
            <a:off x="609600" y="274638"/>
            <a:ext cx="10972800" cy="563562"/>
          </a:xfrm>
        </p:spPr>
        <p:txBody>
          <a:bodyPr>
            <a:normAutofit fontScale="90000"/>
          </a:bodyPr>
          <a:lstStyle/>
          <a:p>
            <a:r>
              <a:rPr lang="en-ZA" sz="3200" b="1" dirty="0">
                <a:solidFill>
                  <a:srgbClr val="0D602D"/>
                </a:solidFill>
              </a:rPr>
              <a:t>TARGETED REVIEW UNDERTAKEN IN THE YEAR 2019</a:t>
            </a:r>
            <a:endParaRPr lang="en-GB" sz="3200" dirty="0"/>
          </a:p>
        </p:txBody>
      </p:sp>
      <p:sp>
        <p:nvSpPr>
          <p:cNvPr id="3" name="Content Placeholder 2">
            <a:extLst>
              <a:ext uri="{FF2B5EF4-FFF2-40B4-BE49-F238E27FC236}">
                <a16:creationId xmlns:a16="http://schemas.microsoft.com/office/drawing/2014/main" id="{076E25ED-34A4-436B-A4C3-6AEB72FE46B1}"/>
              </a:ext>
            </a:extLst>
          </p:cNvPr>
          <p:cNvSpPr>
            <a:spLocks noGrp="1"/>
          </p:cNvSpPr>
          <p:nvPr>
            <p:ph idx="1"/>
          </p:nvPr>
        </p:nvSpPr>
        <p:spPr>
          <a:xfrm>
            <a:off x="228600" y="990600"/>
            <a:ext cx="11734800" cy="5135565"/>
          </a:xfrm>
        </p:spPr>
        <p:txBody>
          <a:bodyPr>
            <a:normAutofit fontScale="92500"/>
          </a:bodyPr>
          <a:lstStyle/>
          <a:p>
            <a:pPr marL="109728" indent="0">
              <a:lnSpc>
                <a:spcPct val="110000"/>
              </a:lnSpc>
              <a:buNone/>
              <a:defRPr/>
            </a:pPr>
            <a:r>
              <a:rPr lang="en-GB" sz="3100" b="1" dirty="0">
                <a:solidFill>
                  <a:srgbClr val="0D602D"/>
                </a:solidFill>
              </a:rPr>
              <a:t>2. &amp; 3. ZAMBIA</a:t>
            </a:r>
          </a:p>
          <a:p>
            <a:pPr marL="109728" indent="0">
              <a:lnSpc>
                <a:spcPct val="110000"/>
              </a:lnSpc>
              <a:buNone/>
              <a:defRPr/>
            </a:pPr>
            <a:r>
              <a:rPr lang="en-GB" sz="3100" b="1" dirty="0"/>
              <a:t>Zambia was the second Country to undertake Targeted Review </a:t>
            </a:r>
            <a:r>
              <a:rPr lang="en-GB" sz="3100" dirty="0"/>
              <a:t>and the first to conduct Targeted Review in more than one theme as follows:</a:t>
            </a:r>
          </a:p>
          <a:p>
            <a:pPr marL="109728" indent="0">
              <a:lnSpc>
                <a:spcPct val="110000"/>
              </a:lnSpc>
              <a:buNone/>
              <a:defRPr/>
            </a:pPr>
            <a:r>
              <a:rPr lang="en-GB" sz="3100" dirty="0"/>
              <a:t>(i) The </a:t>
            </a:r>
            <a:r>
              <a:rPr lang="en-GB" sz="3100" b="1" dirty="0"/>
              <a:t>Contribution of Tourism to the Economy of Zambia</a:t>
            </a:r>
            <a:r>
              <a:rPr lang="en-GB" sz="3100" dirty="0"/>
              <a:t>, and</a:t>
            </a:r>
          </a:p>
          <a:p>
            <a:pPr marL="109728" indent="0">
              <a:lnSpc>
                <a:spcPct val="110000"/>
              </a:lnSpc>
              <a:buNone/>
              <a:defRPr/>
            </a:pPr>
            <a:r>
              <a:rPr lang="en-GB" sz="3100" dirty="0"/>
              <a:t>(ii) The </a:t>
            </a:r>
            <a:r>
              <a:rPr lang="en-GB" sz="3100" b="1" dirty="0"/>
              <a:t>Contribution of Mineral Resources to the Economy </a:t>
            </a:r>
            <a:r>
              <a:rPr lang="en-GB" sz="3100" dirty="0"/>
              <a:t>of Zambia.</a:t>
            </a:r>
          </a:p>
          <a:p>
            <a:pPr marL="109728" indent="0">
              <a:lnSpc>
                <a:spcPct val="110000"/>
              </a:lnSpc>
              <a:buNone/>
              <a:defRPr/>
            </a:pPr>
            <a:r>
              <a:rPr lang="en-GB" sz="3100" dirty="0"/>
              <a:t>The Field Mission was conducted </a:t>
            </a:r>
            <a:r>
              <a:rPr lang="en-GB" sz="3100" b="1" dirty="0"/>
              <a:t>from 9</a:t>
            </a:r>
            <a:r>
              <a:rPr lang="en-GB" sz="3100" b="1" baseline="30000" dirty="0"/>
              <a:t>th</a:t>
            </a:r>
            <a:r>
              <a:rPr lang="en-GB" sz="3100" b="1" dirty="0"/>
              <a:t> to 24</a:t>
            </a:r>
            <a:r>
              <a:rPr lang="en-GB" sz="3100" b="1" baseline="30000" dirty="0"/>
              <a:t>th</a:t>
            </a:r>
            <a:r>
              <a:rPr lang="en-GB" sz="3100" b="1" dirty="0"/>
              <a:t> November, 2019. The Lead Panel Member Bishop Don </a:t>
            </a:r>
            <a:r>
              <a:rPr lang="en-GB" sz="3100" b="1" dirty="0" err="1"/>
              <a:t>Dinis</a:t>
            </a:r>
            <a:r>
              <a:rPr lang="en-GB" sz="3100" b="1" dirty="0"/>
              <a:t> </a:t>
            </a:r>
            <a:r>
              <a:rPr lang="en-GB" sz="3100" b="1" dirty="0" err="1"/>
              <a:t>Salomão</a:t>
            </a:r>
            <a:r>
              <a:rPr lang="en-GB" sz="3100" b="1" dirty="0"/>
              <a:t> SENGULAN</a:t>
            </a:r>
            <a:r>
              <a:rPr lang="en-GB" sz="3100" dirty="0"/>
              <a:t>E will present the report to the Heads of State and Government in May, 2020 during the Special Summit meeting.</a:t>
            </a:r>
            <a:r>
              <a:rPr lang="en-GB" sz="3100" dirty="0">
                <a:highlight>
                  <a:srgbClr val="FFFF00"/>
                </a:highlight>
              </a:rPr>
              <a:t> </a:t>
            </a:r>
          </a:p>
        </p:txBody>
      </p:sp>
      <p:sp>
        <p:nvSpPr>
          <p:cNvPr id="4" name="Footer Placeholder 3">
            <a:extLst>
              <a:ext uri="{FF2B5EF4-FFF2-40B4-BE49-F238E27FC236}">
                <a16:creationId xmlns:a16="http://schemas.microsoft.com/office/drawing/2014/main" id="{6BEDB55B-4C00-4AA2-A923-221AD26339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1489D0-B31D-446B-89CA-619B3C88979E}"/>
              </a:ext>
            </a:extLst>
          </p:cNvPr>
          <p:cNvSpPr>
            <a:spLocks noGrp="1"/>
          </p:cNvSpPr>
          <p:nvPr>
            <p:ph type="sldNum" sz="quarter" idx="12"/>
          </p:nvPr>
        </p:nvSpPr>
        <p:spPr/>
        <p:txBody>
          <a:bodyPr/>
          <a:lstStyle/>
          <a:p>
            <a:fld id="{2B94288F-C395-4B83-86A6-8CAC5AD50CFE}" type="slidenum">
              <a:rPr lang="en-US" smtClean="0"/>
              <a:pPr/>
              <a:t>16</a:t>
            </a:fld>
            <a:endParaRPr lang="en-US" dirty="0"/>
          </a:p>
        </p:txBody>
      </p:sp>
    </p:spTree>
    <p:extLst>
      <p:ext uri="{BB962C8B-B14F-4D97-AF65-F5344CB8AC3E}">
        <p14:creationId xmlns:p14="http://schemas.microsoft.com/office/powerpoint/2010/main" val="289749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0466-3274-45C2-9AF8-2FEE742772F2}"/>
              </a:ext>
            </a:extLst>
          </p:cNvPr>
          <p:cNvSpPr>
            <a:spLocks noGrp="1"/>
          </p:cNvSpPr>
          <p:nvPr>
            <p:ph type="title"/>
          </p:nvPr>
        </p:nvSpPr>
        <p:spPr>
          <a:xfrm>
            <a:off x="609600" y="274638"/>
            <a:ext cx="10972800" cy="692537"/>
          </a:xfrm>
        </p:spPr>
        <p:txBody>
          <a:bodyPr>
            <a:normAutofit/>
          </a:bodyPr>
          <a:lstStyle/>
          <a:p>
            <a:r>
              <a:rPr lang="en-ZA" sz="3200" b="1" dirty="0">
                <a:solidFill>
                  <a:srgbClr val="0D602D"/>
                </a:solidFill>
              </a:rPr>
              <a:t>TARGETED REVIEW UNDERTAKEN IN THE YEAR 2019</a:t>
            </a:r>
            <a:endParaRPr lang="en-GB" sz="3200" dirty="0"/>
          </a:p>
        </p:txBody>
      </p:sp>
      <p:sp>
        <p:nvSpPr>
          <p:cNvPr id="3" name="Content Placeholder 2">
            <a:extLst>
              <a:ext uri="{FF2B5EF4-FFF2-40B4-BE49-F238E27FC236}">
                <a16:creationId xmlns:a16="http://schemas.microsoft.com/office/drawing/2014/main" id="{A2967FA7-FDBB-4A36-8377-15A15FB6EED8}"/>
              </a:ext>
            </a:extLst>
          </p:cNvPr>
          <p:cNvSpPr>
            <a:spLocks noGrp="1"/>
          </p:cNvSpPr>
          <p:nvPr>
            <p:ph idx="1"/>
          </p:nvPr>
        </p:nvSpPr>
        <p:spPr>
          <a:xfrm>
            <a:off x="152400" y="967175"/>
            <a:ext cx="11963400" cy="5158990"/>
          </a:xfrm>
        </p:spPr>
        <p:txBody>
          <a:bodyPr>
            <a:normAutofit fontScale="62500" lnSpcReduction="20000"/>
          </a:bodyPr>
          <a:lstStyle/>
          <a:p>
            <a:pPr marL="109728" indent="0">
              <a:lnSpc>
                <a:spcPct val="110000"/>
              </a:lnSpc>
              <a:buNone/>
              <a:defRPr/>
            </a:pPr>
            <a:r>
              <a:rPr lang="en-GB" sz="4200" b="1" dirty="0">
                <a:solidFill>
                  <a:srgbClr val="0D602D"/>
                </a:solidFill>
              </a:rPr>
              <a:t>4. NAMIBIA</a:t>
            </a:r>
          </a:p>
          <a:p>
            <a:pPr marL="109728" indent="0">
              <a:lnSpc>
                <a:spcPct val="110000"/>
              </a:lnSpc>
              <a:buNone/>
              <a:defRPr/>
            </a:pPr>
            <a:r>
              <a:rPr lang="en-GB" sz="4200" b="1" dirty="0"/>
              <a:t>Namibia decided that they would not be left behind during the year. </a:t>
            </a:r>
          </a:p>
          <a:p>
            <a:pPr marL="285750" indent="-285750"/>
            <a:r>
              <a:rPr lang="en-US" sz="4200" dirty="0">
                <a:cs typeface="Arial" panose="020B0604020202020204" pitchFamily="34" charset="0"/>
              </a:rPr>
              <a:t>Namibia </a:t>
            </a:r>
            <a:r>
              <a:rPr lang="en-US" sz="4200" b="1" dirty="0">
                <a:cs typeface="Arial" panose="020B0604020202020204" pitchFamily="34" charset="0"/>
              </a:rPr>
              <a:t>acceded to the APRM on January 28</a:t>
            </a:r>
            <a:r>
              <a:rPr lang="en-US" sz="4200" b="1" baseline="30000" dirty="0">
                <a:cs typeface="Arial" panose="020B0604020202020204" pitchFamily="34" charset="0"/>
              </a:rPr>
              <a:t>th</a:t>
            </a:r>
            <a:r>
              <a:rPr lang="en-US" sz="4200" b="1" dirty="0">
                <a:cs typeface="Arial" panose="020B0604020202020204" pitchFamily="34" charset="0"/>
              </a:rPr>
              <a:t> 2017</a:t>
            </a:r>
            <a:r>
              <a:rPr lang="en-US" sz="4200" dirty="0">
                <a:cs typeface="Arial" panose="020B0604020202020204" pitchFamily="34" charset="0"/>
              </a:rPr>
              <a:t>.</a:t>
            </a:r>
          </a:p>
          <a:p>
            <a:pPr marL="285750" indent="-285750"/>
            <a:r>
              <a:rPr lang="en-US" sz="4200" dirty="0">
                <a:cs typeface="Arial" panose="020B0604020202020204" pitchFamily="34" charset="0"/>
              </a:rPr>
              <a:t>The National Governing Council, a 15 member structure </a:t>
            </a:r>
            <a:r>
              <a:rPr lang="en-US" sz="4200" b="1" dirty="0">
                <a:cs typeface="Arial" panose="020B0604020202020204" pitchFamily="34" charset="0"/>
              </a:rPr>
              <a:t>headed by Ambassador Wilfried Emvula</a:t>
            </a:r>
            <a:r>
              <a:rPr lang="en-US" sz="4200" dirty="0">
                <a:cs typeface="Arial" panose="020B0604020202020204" pitchFamily="34" charset="0"/>
              </a:rPr>
              <a:t>, was inaugurated by </a:t>
            </a:r>
            <a:r>
              <a:rPr lang="en-US" sz="4200" b="1" dirty="0">
                <a:cs typeface="Arial" panose="020B0604020202020204" pitchFamily="34" charset="0"/>
              </a:rPr>
              <a:t>H.E </a:t>
            </a:r>
            <a:r>
              <a:rPr lang="en-US" sz="4200" b="1" dirty="0" err="1">
                <a:cs typeface="Arial" panose="020B0604020202020204" pitchFamily="34" charset="0"/>
              </a:rPr>
              <a:t>Hage</a:t>
            </a:r>
            <a:r>
              <a:rPr lang="en-US" sz="4200" b="1" dirty="0">
                <a:cs typeface="Arial" panose="020B0604020202020204" pitchFamily="34" charset="0"/>
              </a:rPr>
              <a:t> Geingob, President of the Republic of Namibia</a:t>
            </a:r>
            <a:r>
              <a:rPr lang="en-US" sz="4200" dirty="0">
                <a:cs typeface="Arial" panose="020B0604020202020204" pitchFamily="34" charset="0"/>
              </a:rPr>
              <a:t> in the presence of </a:t>
            </a:r>
            <a:r>
              <a:rPr lang="en-US" sz="4200" b="1" dirty="0">
                <a:cs typeface="Arial" panose="020B0604020202020204" pitchFamily="34" charset="0"/>
              </a:rPr>
              <a:t>Ambassador Lineekela Mboti, APRM focal point in Namibia</a:t>
            </a:r>
            <a:r>
              <a:rPr lang="en-US" sz="4200" dirty="0">
                <a:cs typeface="Arial" panose="020B0604020202020204" pitchFamily="34" charset="0"/>
              </a:rPr>
              <a:t>, </a:t>
            </a:r>
            <a:r>
              <a:rPr lang="en-US" sz="4200" b="1" dirty="0">
                <a:cs typeface="Arial" panose="020B0604020202020204" pitchFamily="34" charset="0"/>
              </a:rPr>
              <a:t>the APRM Lead Panel Member for Namibia, Ambassador Ombeni Yohana Sefue </a:t>
            </a:r>
            <a:r>
              <a:rPr lang="en-US" sz="4200" dirty="0">
                <a:cs typeface="Arial" panose="020B0604020202020204" pitchFamily="34" charset="0"/>
              </a:rPr>
              <a:t>and </a:t>
            </a:r>
            <a:r>
              <a:rPr lang="en-US" sz="4200" b="1" dirty="0">
                <a:cs typeface="Arial" panose="020B0604020202020204" pitchFamily="34" charset="0"/>
              </a:rPr>
              <a:t>The Chief Executive Officer Prof. Eddy Maloka on 6</a:t>
            </a:r>
            <a:r>
              <a:rPr lang="en-US" sz="4200" b="1" baseline="30000" dirty="0">
                <a:cs typeface="Arial" panose="020B0604020202020204" pitchFamily="34" charset="0"/>
              </a:rPr>
              <a:t>th</a:t>
            </a:r>
            <a:r>
              <a:rPr lang="en-US" sz="4200" b="1" dirty="0">
                <a:cs typeface="Arial" panose="020B0604020202020204" pitchFamily="34" charset="0"/>
              </a:rPr>
              <a:t>  November, 2019.</a:t>
            </a:r>
          </a:p>
          <a:p>
            <a:pPr marL="285750" indent="-285750"/>
            <a:r>
              <a:rPr lang="en-US" sz="4200" dirty="0">
                <a:cs typeface="Arial" panose="020B0604020202020204" pitchFamily="34" charset="0"/>
              </a:rPr>
              <a:t>The Country undertook a Targeted Review on “Youth Unemployment”; yet it has not conducted its Base Review (Country Review) which is planned for in the year 2020.</a:t>
            </a:r>
          </a:p>
          <a:p>
            <a:pPr marL="285750" indent="-285750"/>
            <a:r>
              <a:rPr lang="en-GB" sz="4200" dirty="0">
                <a:cs typeface="Arial" panose="020B0604020202020204" pitchFamily="34" charset="0"/>
              </a:rPr>
              <a:t>The </a:t>
            </a:r>
            <a:r>
              <a:rPr lang="en-GB" sz="4200" b="1" dirty="0">
                <a:cs typeface="Arial" panose="020B0604020202020204" pitchFamily="34" charset="0"/>
              </a:rPr>
              <a:t>Field Mission was conducted from 2</a:t>
            </a:r>
            <a:r>
              <a:rPr lang="en-GB" sz="4200" b="1" baseline="30000" dirty="0">
                <a:cs typeface="Arial" panose="020B0604020202020204" pitchFamily="34" charset="0"/>
              </a:rPr>
              <a:t>nd</a:t>
            </a:r>
            <a:r>
              <a:rPr lang="en-GB" sz="4200" b="1" dirty="0">
                <a:cs typeface="Arial" panose="020B0604020202020204" pitchFamily="34" charset="0"/>
              </a:rPr>
              <a:t> to 12</a:t>
            </a:r>
            <a:r>
              <a:rPr lang="en-GB" sz="4200" b="1" baseline="30000" dirty="0">
                <a:cs typeface="Arial" panose="020B0604020202020204" pitchFamily="34" charset="0"/>
              </a:rPr>
              <a:t>th</a:t>
            </a:r>
            <a:r>
              <a:rPr lang="en-GB" sz="4200" b="1" dirty="0">
                <a:cs typeface="Arial" panose="020B0604020202020204" pitchFamily="34" charset="0"/>
              </a:rPr>
              <a:t> December</a:t>
            </a:r>
            <a:r>
              <a:rPr lang="en-GB" sz="4200" dirty="0">
                <a:cs typeface="Arial" panose="020B0604020202020204" pitchFamily="34" charset="0"/>
              </a:rPr>
              <a:t>. </a:t>
            </a:r>
            <a:r>
              <a:rPr lang="en-GB" sz="4200" b="1" dirty="0">
                <a:cs typeface="Arial" panose="020B0604020202020204" pitchFamily="34" charset="0"/>
              </a:rPr>
              <a:t>The Lead Panel Member </a:t>
            </a:r>
            <a:r>
              <a:rPr lang="en-US" sz="4200" b="1" dirty="0">
                <a:cs typeface="Arial" panose="020B0604020202020204" pitchFamily="34" charset="0"/>
              </a:rPr>
              <a:t>Ambassador Ombeni Yohana Sefue</a:t>
            </a:r>
            <a:r>
              <a:rPr lang="en-GB" sz="4200" b="1" dirty="0">
                <a:cs typeface="Arial" panose="020B0604020202020204" pitchFamily="34" charset="0"/>
              </a:rPr>
              <a:t> </a:t>
            </a:r>
            <a:r>
              <a:rPr lang="en-GB" sz="4200" dirty="0">
                <a:cs typeface="Arial" panose="020B0604020202020204" pitchFamily="34" charset="0"/>
              </a:rPr>
              <a:t>presented the report to the Heads of State and Government in February, 2020. </a:t>
            </a:r>
          </a:p>
          <a:p>
            <a:pPr marL="285750" indent="-285750"/>
            <a:endParaRPr lang="en-US" dirty="0">
              <a:latin typeface="Arial" panose="020B0604020202020204" pitchFamily="34" charset="0"/>
              <a:cs typeface="Arial" panose="020B0604020202020204" pitchFamily="34" charset="0"/>
            </a:endParaRPr>
          </a:p>
          <a:p>
            <a:pPr marL="0" indent="0">
              <a:buNone/>
            </a:pPr>
            <a:endParaRPr lang="en-GB" dirty="0"/>
          </a:p>
        </p:txBody>
      </p:sp>
      <p:sp>
        <p:nvSpPr>
          <p:cNvPr id="4" name="Footer Placeholder 3">
            <a:extLst>
              <a:ext uri="{FF2B5EF4-FFF2-40B4-BE49-F238E27FC236}">
                <a16:creationId xmlns:a16="http://schemas.microsoft.com/office/drawing/2014/main" id="{D58101C2-398F-41FB-ADDB-22593FA363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3F3944C-5FE4-4979-83B9-19A54551788C}"/>
              </a:ext>
            </a:extLst>
          </p:cNvPr>
          <p:cNvSpPr>
            <a:spLocks noGrp="1"/>
          </p:cNvSpPr>
          <p:nvPr>
            <p:ph type="sldNum" sz="quarter" idx="12"/>
          </p:nvPr>
        </p:nvSpPr>
        <p:spPr/>
        <p:txBody>
          <a:bodyPr/>
          <a:lstStyle/>
          <a:p>
            <a:fld id="{2B94288F-C395-4B83-86A6-8CAC5AD50CFE}" type="slidenum">
              <a:rPr lang="en-US" smtClean="0"/>
              <a:pPr/>
              <a:t>17</a:t>
            </a:fld>
            <a:endParaRPr lang="en-US" dirty="0"/>
          </a:p>
        </p:txBody>
      </p:sp>
    </p:spTree>
    <p:extLst>
      <p:ext uri="{BB962C8B-B14F-4D97-AF65-F5344CB8AC3E}">
        <p14:creationId xmlns:p14="http://schemas.microsoft.com/office/powerpoint/2010/main" val="208655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381000"/>
            <a:ext cx="8286750" cy="685800"/>
          </a:xfrm>
        </p:spPr>
        <p:txBody>
          <a:bodyPr>
            <a:normAutofit fontScale="90000"/>
          </a:bodyPr>
          <a:lstStyle/>
          <a:p>
            <a:r>
              <a:rPr 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PLANNED ACTIVITIES</a:t>
            </a:r>
            <a:br>
              <a:rPr lang="en-US" sz="2400" b="1" dirty="0">
                <a:solidFill>
                  <a:schemeClr val="accent4">
                    <a:lumMod val="75000"/>
                  </a:schemeClr>
                </a:solidFill>
                <a:latin typeface="Arial Narrow" panose="020B0606020202030204" pitchFamily="34" charset="0"/>
                <a:cs typeface="Arial" panose="020B0604020202020204" pitchFamily="34" charset="0"/>
              </a:rPr>
            </a:br>
            <a:br>
              <a:rPr lang="en-GB" dirty="0"/>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18</a:t>
            </a:fld>
            <a:endParaRPr lang="en-US" dirty="0"/>
          </a:p>
        </p:txBody>
      </p:sp>
      <p:sp>
        <p:nvSpPr>
          <p:cNvPr id="5" name="Content Placeholder 4"/>
          <p:cNvSpPr>
            <a:spLocks noGrp="1"/>
          </p:cNvSpPr>
          <p:nvPr>
            <p:ph idx="1"/>
          </p:nvPr>
        </p:nvSpPr>
        <p:spPr>
          <a:xfrm>
            <a:off x="1981200" y="2057402"/>
            <a:ext cx="8229600" cy="3200399"/>
          </a:xfrm>
        </p:spPr>
        <p:txBody>
          <a:bodyPr>
            <a:normAutofit/>
          </a:bodyPr>
          <a:lstStyle/>
          <a:p>
            <a:pPr algn="just">
              <a:defRPr/>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graphicFrame>
        <p:nvGraphicFramePr>
          <p:cNvPr id="3" name="Table 2">
            <a:extLst>
              <a:ext uri="{FF2B5EF4-FFF2-40B4-BE49-F238E27FC236}">
                <a16:creationId xmlns:a16="http://schemas.microsoft.com/office/drawing/2014/main" id="{A2EC21D7-BCA4-4E19-98CB-4F12F56B196A}"/>
              </a:ext>
            </a:extLst>
          </p:cNvPr>
          <p:cNvGraphicFramePr>
            <a:graphicFrameLocks noGrp="1"/>
          </p:cNvGraphicFramePr>
          <p:nvPr>
            <p:extLst>
              <p:ext uri="{D42A27DB-BD31-4B8C-83A1-F6EECF244321}">
                <p14:modId xmlns:p14="http://schemas.microsoft.com/office/powerpoint/2010/main" val="1928548191"/>
              </p:ext>
            </p:extLst>
          </p:nvPr>
        </p:nvGraphicFramePr>
        <p:xfrm>
          <a:off x="1447800" y="937012"/>
          <a:ext cx="8610600" cy="4552765"/>
        </p:xfrm>
        <a:graphic>
          <a:graphicData uri="http://schemas.openxmlformats.org/drawingml/2006/table">
            <a:tbl>
              <a:tblPr firstRow="1" firstCol="1" bandRow="1">
                <a:tableStyleId>{5C22544A-7EE6-4342-B048-85BDC9FD1C3A}</a:tableStyleId>
              </a:tblPr>
              <a:tblGrid>
                <a:gridCol w="1485080">
                  <a:extLst>
                    <a:ext uri="{9D8B030D-6E8A-4147-A177-3AD203B41FA5}">
                      <a16:colId xmlns:a16="http://schemas.microsoft.com/office/drawing/2014/main" val="980704318"/>
                    </a:ext>
                  </a:extLst>
                </a:gridCol>
                <a:gridCol w="5957512">
                  <a:extLst>
                    <a:ext uri="{9D8B030D-6E8A-4147-A177-3AD203B41FA5}">
                      <a16:colId xmlns:a16="http://schemas.microsoft.com/office/drawing/2014/main" val="1942874701"/>
                    </a:ext>
                  </a:extLst>
                </a:gridCol>
                <a:gridCol w="1168008">
                  <a:extLst>
                    <a:ext uri="{9D8B030D-6E8A-4147-A177-3AD203B41FA5}">
                      <a16:colId xmlns:a16="http://schemas.microsoft.com/office/drawing/2014/main" val="2727396725"/>
                    </a:ext>
                  </a:extLst>
                </a:gridCol>
              </a:tblGrid>
              <a:tr h="266003">
                <a:tc gridSpan="3">
                  <a:txBody>
                    <a:bodyPr/>
                    <a:lstStyle/>
                    <a:p>
                      <a:pPr algn="ctr">
                        <a:lnSpc>
                          <a:spcPct val="107000"/>
                        </a:lnSpc>
                        <a:spcAft>
                          <a:spcPts val="0"/>
                        </a:spcAft>
                      </a:pPr>
                      <a:r>
                        <a:rPr lang="en-ZA" sz="1800">
                          <a:effectLst/>
                        </a:rPr>
                        <a:t>TENTATIVE CALENDAR OF MISSIONS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29451433"/>
                  </a:ext>
                </a:extLst>
              </a:tr>
              <a:tr h="266003">
                <a:tc>
                  <a:txBody>
                    <a:bodyPr/>
                    <a:lstStyle/>
                    <a:p>
                      <a:pPr>
                        <a:lnSpc>
                          <a:spcPct val="107000"/>
                        </a:lnSpc>
                        <a:spcAft>
                          <a:spcPts val="0"/>
                        </a:spcAft>
                      </a:pPr>
                      <a:r>
                        <a:rPr lang="en-ZA" sz="1800">
                          <a:effectLst/>
                        </a:rPr>
                        <a:t>COUNTRY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a:effectLst/>
                        </a:rPr>
                        <a:t>THEMES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800">
                          <a:effectLst/>
                        </a:rPr>
                        <a:t>DATES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322010"/>
                  </a:ext>
                </a:extLst>
              </a:tr>
              <a:tr h="266003">
                <a:tc>
                  <a:txBody>
                    <a:bodyPr/>
                    <a:lstStyle/>
                    <a:p>
                      <a:pPr>
                        <a:lnSpc>
                          <a:spcPct val="107000"/>
                        </a:lnSpc>
                        <a:spcAft>
                          <a:spcPts val="0"/>
                        </a:spcAft>
                      </a:pPr>
                      <a:r>
                        <a:rPr lang="en-ZA" sz="1800">
                          <a:effectLst/>
                        </a:rPr>
                        <a:t>UGANDA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Governance on Implementation of SDGs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July 2020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293595"/>
                  </a:ext>
                </a:extLst>
              </a:tr>
              <a:tr h="266003">
                <a:tc>
                  <a:txBody>
                    <a:bodyPr/>
                    <a:lstStyle/>
                    <a:p>
                      <a:pPr>
                        <a:lnSpc>
                          <a:spcPct val="107000"/>
                        </a:lnSpc>
                        <a:spcAft>
                          <a:spcPts val="0"/>
                        </a:spcAft>
                      </a:pPr>
                      <a:r>
                        <a:rPr lang="en-ZA" sz="1800">
                          <a:effectLst/>
                        </a:rPr>
                        <a:t>GHANA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Education, Agriculture and Local Governance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0265936"/>
                  </a:ext>
                </a:extLst>
              </a:tr>
              <a:tr h="266003">
                <a:tc>
                  <a:txBody>
                    <a:bodyPr/>
                    <a:lstStyle/>
                    <a:p>
                      <a:pPr>
                        <a:lnSpc>
                          <a:spcPct val="107000"/>
                        </a:lnSpc>
                        <a:spcAft>
                          <a:spcPts val="0"/>
                        </a:spcAft>
                      </a:pPr>
                      <a:r>
                        <a:rPr lang="en-ZA" sz="1800">
                          <a:effectLst/>
                        </a:rPr>
                        <a:t>MAURITIUS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611023"/>
                  </a:ext>
                </a:extLst>
              </a:tr>
              <a:tr h="544321">
                <a:tc>
                  <a:txBody>
                    <a:bodyPr/>
                    <a:lstStyle/>
                    <a:p>
                      <a:pPr>
                        <a:lnSpc>
                          <a:spcPct val="107000"/>
                        </a:lnSpc>
                        <a:spcAft>
                          <a:spcPts val="0"/>
                        </a:spcAft>
                      </a:pPr>
                      <a:r>
                        <a:rPr lang="en-ZA" sz="1800">
                          <a:effectLst/>
                        </a:rPr>
                        <a:t>SENEGAL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Mineral Resources in the heart of Structural Transformation of the Senegalese Economy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6885828"/>
                  </a:ext>
                </a:extLst>
              </a:tr>
              <a:tr h="266003">
                <a:tc>
                  <a:txBody>
                    <a:bodyPr/>
                    <a:lstStyle/>
                    <a:p>
                      <a:pPr>
                        <a:lnSpc>
                          <a:spcPct val="107000"/>
                        </a:lnSpc>
                        <a:spcAft>
                          <a:spcPts val="0"/>
                        </a:spcAft>
                      </a:pPr>
                      <a:r>
                        <a:rPr lang="en-ZA" sz="1800">
                          <a:effectLst/>
                        </a:rPr>
                        <a:t>LESOTHO</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Corruption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923618"/>
                  </a:ext>
                </a:extLst>
              </a:tr>
              <a:tr h="822637">
                <a:tc>
                  <a:txBody>
                    <a:bodyPr/>
                    <a:lstStyle/>
                    <a:p>
                      <a:pPr>
                        <a:lnSpc>
                          <a:spcPct val="107000"/>
                        </a:lnSpc>
                        <a:spcAft>
                          <a:spcPts val="0"/>
                        </a:spcAft>
                      </a:pPr>
                      <a:r>
                        <a:rPr lang="en-ZA" sz="1800">
                          <a:effectLst/>
                        </a:rPr>
                        <a:t>KENYA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the big four agendas which include, Affordable housing, Expansion of Manufacturing and quality jobs, Food Security &amp; Nutrition and Affordable healthcare for all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3114025"/>
                  </a:ext>
                </a:extLst>
              </a:tr>
              <a:tr h="266003">
                <a:tc>
                  <a:txBody>
                    <a:bodyPr/>
                    <a:lstStyle/>
                    <a:p>
                      <a:pPr>
                        <a:lnSpc>
                          <a:spcPct val="107000"/>
                        </a:lnSpc>
                        <a:spcAft>
                          <a:spcPts val="0"/>
                        </a:spcAft>
                      </a:pPr>
                      <a:r>
                        <a:rPr lang="en-ZA" sz="1800">
                          <a:effectLst/>
                        </a:rPr>
                        <a:t>SIERRA LEONE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139364"/>
                  </a:ext>
                </a:extLst>
              </a:tr>
              <a:tr h="266003">
                <a:tc>
                  <a:txBody>
                    <a:bodyPr/>
                    <a:lstStyle/>
                    <a:p>
                      <a:pPr>
                        <a:lnSpc>
                          <a:spcPct val="107000"/>
                        </a:lnSpc>
                        <a:spcAft>
                          <a:spcPts val="0"/>
                        </a:spcAft>
                      </a:pPr>
                      <a:r>
                        <a:rPr lang="en-ZA" sz="1800">
                          <a:effectLst/>
                        </a:rPr>
                        <a:t>BOTSWANA</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9784052"/>
                  </a:ext>
                </a:extLst>
              </a:tr>
              <a:tr h="822637">
                <a:tc>
                  <a:txBody>
                    <a:bodyPr/>
                    <a:lstStyle/>
                    <a:p>
                      <a:pPr>
                        <a:lnSpc>
                          <a:spcPct val="107000"/>
                        </a:lnSpc>
                        <a:spcAft>
                          <a:spcPts val="0"/>
                        </a:spcAft>
                      </a:pPr>
                      <a:r>
                        <a:rPr lang="en-ZA" sz="1800">
                          <a:effectLst/>
                        </a:rPr>
                        <a: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All AU and APRM Member States present here, are kindly requested to offer themselves for a Targeted Review either on Migration or any other Topic of interest for their Country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rPr>
                        <a:t>TBC</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3556209"/>
                  </a:ext>
                </a:extLst>
              </a:tr>
            </a:tbl>
          </a:graphicData>
        </a:graphic>
      </p:graphicFrame>
    </p:spTree>
    <p:extLst>
      <p:ext uri="{BB962C8B-B14F-4D97-AF65-F5344CB8AC3E}">
        <p14:creationId xmlns:p14="http://schemas.microsoft.com/office/powerpoint/2010/main" val="220603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288F-C395-4B83-86A6-8CAC5AD50CFE}" type="slidenum">
              <a:rPr lang="en-US" smtClean="0"/>
              <a:pPr/>
              <a:t>19</a:t>
            </a:fld>
            <a:endParaRPr lang="en-US" dirty="0"/>
          </a:p>
        </p:txBody>
      </p:sp>
      <p:sp>
        <p:nvSpPr>
          <p:cNvPr id="5" name="Content Placeholder 4"/>
          <p:cNvSpPr>
            <a:spLocks noGrp="1"/>
          </p:cNvSpPr>
          <p:nvPr>
            <p:ph idx="1"/>
          </p:nvPr>
        </p:nvSpPr>
        <p:spPr>
          <a:xfrm>
            <a:off x="1981200" y="2057402"/>
            <a:ext cx="8229600" cy="3200399"/>
          </a:xfrm>
        </p:spPr>
        <p:txBody>
          <a:bodyPr>
            <a:normAutofit/>
          </a:bodyPr>
          <a:lstStyle/>
          <a:p>
            <a:pPr marL="0" indent="0" algn="ctr">
              <a:buNone/>
            </a:pPr>
            <a:endParaRPr lang="en-ZA" b="1" dirty="0">
              <a:solidFill>
                <a:srgbClr val="00B050"/>
              </a:solidFill>
              <a:latin typeface="Lucida Calligraphy" panose="03010101010101010101" pitchFamily="66" charset="0"/>
            </a:endParaRPr>
          </a:p>
          <a:p>
            <a:pPr marL="0" indent="0" algn="ctr">
              <a:buNone/>
            </a:pPr>
            <a:r>
              <a:rPr lang="en-ZA" sz="4500" b="1" dirty="0">
                <a:solidFill>
                  <a:srgbClr val="00B050"/>
                </a:solidFill>
                <a:latin typeface="Lucida Calligraphy" panose="03010101010101010101" pitchFamily="66" charset="0"/>
              </a:rPr>
              <a:t>Thank you</a:t>
            </a:r>
            <a:br>
              <a:rPr lang="en-ZA" sz="4500" b="1" dirty="0">
                <a:solidFill>
                  <a:srgbClr val="00B050"/>
                </a:solidFill>
                <a:latin typeface="Lucida Calligraphy" panose="03010101010101010101" pitchFamily="66" charset="0"/>
              </a:rPr>
            </a:br>
            <a:r>
              <a:rPr lang="en-ZA" sz="4500" b="1" dirty="0">
                <a:solidFill>
                  <a:srgbClr val="00B050"/>
                </a:solidFill>
                <a:latin typeface="Lucida Calligraphy" panose="03010101010101010101" pitchFamily="66" charset="0"/>
              </a:rPr>
              <a:t>Merci beaucoup</a:t>
            </a:r>
            <a:endParaRPr lang="en-US" sz="4500" dirty="0"/>
          </a:p>
        </p:txBody>
      </p:sp>
    </p:spTree>
    <p:extLst>
      <p:ext uri="{BB962C8B-B14F-4D97-AF65-F5344CB8AC3E}">
        <p14:creationId xmlns:p14="http://schemas.microsoft.com/office/powerpoint/2010/main" val="94554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66749"/>
          </a:xfrm>
        </p:spPr>
        <p:txBody>
          <a:bodyPr>
            <a:normAutofit fontScale="90000"/>
          </a:bodyPr>
          <a:lstStyle/>
          <a:p>
            <a:r>
              <a:rPr lang="en-ZA"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OUTLINE</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2</a:t>
            </a:fld>
            <a:endParaRPr lang="en-US" dirty="0"/>
          </a:p>
        </p:txBody>
      </p:sp>
      <p:sp>
        <p:nvSpPr>
          <p:cNvPr id="5" name="Content Placeholder 4"/>
          <p:cNvSpPr>
            <a:spLocks noGrp="1"/>
          </p:cNvSpPr>
          <p:nvPr>
            <p:ph idx="1"/>
          </p:nvPr>
        </p:nvSpPr>
        <p:spPr>
          <a:xfrm>
            <a:off x="609600" y="971548"/>
            <a:ext cx="10591800" cy="4914903"/>
          </a:xfrm>
        </p:spPr>
        <p:txBody>
          <a:bodyPr>
            <a:normAutofit fontScale="70000" lnSpcReduction="20000"/>
          </a:bodyPr>
          <a:lstStyle/>
          <a:p>
            <a:pPr marL="795528" indent="-685800">
              <a:buFont typeface="Wingdings" panose="05000000000000000000" pitchFamily="2" charset="2"/>
              <a:buChar char="q"/>
              <a:defRPr/>
            </a:pPr>
            <a:r>
              <a:rPr lang="en-US" altLang="en-US" sz="5300" dirty="0"/>
              <a:t>Background</a:t>
            </a:r>
          </a:p>
          <a:p>
            <a:pPr marL="795528" indent="-685800">
              <a:buFont typeface="Wingdings" panose="05000000000000000000" pitchFamily="2" charset="2"/>
              <a:buChar char="q"/>
              <a:defRPr/>
            </a:pPr>
            <a:r>
              <a:rPr lang="en-US" altLang="en-US" sz="5300" dirty="0"/>
              <a:t>Types of APRM Reviews</a:t>
            </a:r>
          </a:p>
          <a:p>
            <a:pPr marL="795528" indent="-685800">
              <a:buFont typeface="Wingdings" panose="05000000000000000000" pitchFamily="2" charset="2"/>
              <a:buChar char="q"/>
              <a:defRPr/>
            </a:pPr>
            <a:r>
              <a:rPr lang="en-US" altLang="en-US" sz="5300" dirty="0"/>
              <a:t>Key Features of Targeted Reviews</a:t>
            </a:r>
          </a:p>
          <a:p>
            <a:pPr marL="795528" indent="-685800">
              <a:buFont typeface="Wingdings" panose="05000000000000000000" pitchFamily="2" charset="2"/>
              <a:buChar char="q"/>
              <a:defRPr/>
            </a:pPr>
            <a:r>
              <a:rPr lang="en-US" altLang="en-US" sz="5300" dirty="0"/>
              <a:t>Methodology</a:t>
            </a:r>
          </a:p>
          <a:p>
            <a:pPr marL="795528" indent="-685800">
              <a:buFont typeface="Wingdings" panose="05000000000000000000" pitchFamily="2" charset="2"/>
              <a:buChar char="q"/>
              <a:defRPr/>
            </a:pPr>
            <a:r>
              <a:rPr lang="en-US" altLang="en-US" sz="5300" dirty="0"/>
              <a:t>Reporting Template</a:t>
            </a:r>
          </a:p>
          <a:p>
            <a:pPr marL="795528" indent="-685800">
              <a:buFont typeface="Wingdings" panose="05000000000000000000" pitchFamily="2" charset="2"/>
              <a:buChar char="q"/>
              <a:defRPr/>
            </a:pPr>
            <a:r>
              <a:rPr lang="en-US" altLang="en-US" sz="5300" dirty="0"/>
              <a:t>Activities that have undertaken </a:t>
            </a:r>
          </a:p>
          <a:p>
            <a:pPr marL="795528" indent="-685800">
              <a:buFont typeface="Wingdings" panose="05000000000000000000" pitchFamily="2" charset="2"/>
              <a:buChar char="q"/>
              <a:defRPr/>
            </a:pPr>
            <a:r>
              <a:rPr lang="en-US" altLang="en-US" sz="5300" dirty="0"/>
              <a:t>Targeted Reviews conducted in 2019</a:t>
            </a:r>
          </a:p>
          <a:p>
            <a:pPr marL="795528" indent="-685800">
              <a:buFont typeface="Wingdings" panose="05000000000000000000" pitchFamily="2" charset="2"/>
              <a:buChar char="q"/>
              <a:defRPr/>
            </a:pPr>
            <a:r>
              <a:rPr lang="en-US" altLang="en-US" sz="5300" dirty="0"/>
              <a:t>Planned activities</a:t>
            </a:r>
          </a:p>
          <a:p>
            <a:endParaRPr lang="en-US" dirty="0"/>
          </a:p>
        </p:txBody>
      </p:sp>
    </p:spTree>
    <p:extLst>
      <p:ext uri="{BB962C8B-B14F-4D97-AF65-F5344CB8AC3E}">
        <p14:creationId xmlns:p14="http://schemas.microsoft.com/office/powerpoint/2010/main" val="63386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66749"/>
          </a:xfrm>
        </p:spPr>
        <p:txBody>
          <a:bodyPr>
            <a:normAutofit fontScale="90000"/>
          </a:bodyPr>
          <a:lstStyle/>
          <a:p>
            <a:r>
              <a:rPr lang="en-ZA"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BACKGROUND</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3</a:t>
            </a:fld>
            <a:endParaRPr lang="en-US" dirty="0"/>
          </a:p>
        </p:txBody>
      </p:sp>
      <p:sp>
        <p:nvSpPr>
          <p:cNvPr id="5" name="Content Placeholder 4"/>
          <p:cNvSpPr>
            <a:spLocks noGrp="1"/>
          </p:cNvSpPr>
          <p:nvPr>
            <p:ph idx="1"/>
          </p:nvPr>
        </p:nvSpPr>
        <p:spPr>
          <a:xfrm>
            <a:off x="152400" y="971549"/>
            <a:ext cx="11658600" cy="4914903"/>
          </a:xfrm>
        </p:spPr>
        <p:txBody>
          <a:bodyPr>
            <a:normAutofit/>
          </a:bodyPr>
          <a:lstStyle/>
          <a:p>
            <a:pPr marL="452628">
              <a:lnSpc>
                <a:spcPct val="90000"/>
              </a:lnSpc>
              <a:buFont typeface="Wingdings" panose="05000000000000000000" pitchFamily="2" charset="2"/>
              <a:buChar char="q"/>
              <a:defRPr/>
            </a:pPr>
            <a:r>
              <a:rPr lang="en-ZA" sz="4200" dirty="0"/>
              <a:t>The Targeted Reviews were conceived in the context of deepening the peer review.</a:t>
            </a:r>
          </a:p>
          <a:p>
            <a:pPr marL="452628">
              <a:lnSpc>
                <a:spcPct val="90000"/>
              </a:lnSpc>
              <a:buFont typeface="Wingdings" panose="05000000000000000000" pitchFamily="2" charset="2"/>
              <a:buChar char="q"/>
              <a:defRPr/>
            </a:pPr>
            <a:r>
              <a:rPr lang="en-ZA" sz="4200" dirty="0"/>
              <a:t>The aim is to establish a process that enhances and refocuses the review exercise. </a:t>
            </a:r>
          </a:p>
        </p:txBody>
      </p:sp>
    </p:spTree>
    <p:extLst>
      <p:ext uri="{BB962C8B-B14F-4D97-AF65-F5344CB8AC3E}">
        <p14:creationId xmlns:p14="http://schemas.microsoft.com/office/powerpoint/2010/main" val="184387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533400"/>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TYPES OF APRM REVIEWS</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4</a:t>
            </a:fld>
            <a:endParaRPr lang="en-US" dirty="0"/>
          </a:p>
        </p:txBody>
      </p:sp>
      <p:sp>
        <p:nvSpPr>
          <p:cNvPr id="5" name="Content Placeholder 4"/>
          <p:cNvSpPr>
            <a:spLocks noGrp="1"/>
          </p:cNvSpPr>
          <p:nvPr>
            <p:ph idx="1"/>
          </p:nvPr>
        </p:nvSpPr>
        <p:spPr>
          <a:xfrm>
            <a:off x="228600" y="838200"/>
            <a:ext cx="11353800" cy="5105400"/>
          </a:xfrm>
        </p:spPr>
        <p:txBody>
          <a:bodyPr>
            <a:normAutofit/>
          </a:bodyPr>
          <a:lstStyle/>
          <a:p>
            <a:pPr marL="109728" indent="0">
              <a:buNone/>
              <a:defRPr/>
            </a:pPr>
            <a:r>
              <a:rPr lang="en-US" sz="2900" dirty="0"/>
              <a:t>APRM Statute and Base Document (AHG/235 (XXXVIII) Annex 2) provides for Four (4) distinct reviews: </a:t>
            </a:r>
          </a:p>
          <a:p>
            <a:pPr marL="385763" algn="just">
              <a:lnSpc>
                <a:spcPct val="150000"/>
              </a:lnSpc>
              <a:spcBef>
                <a:spcPts val="900"/>
              </a:spcBef>
              <a:buFont typeface="+mj-lt"/>
              <a:buAutoNum type="arabicPeriod"/>
              <a:defRPr/>
            </a:pPr>
            <a:r>
              <a:rPr lang="en-US" b="1" dirty="0">
                <a:solidFill>
                  <a:srgbClr val="0070C0"/>
                </a:solidFill>
                <a:ea typeface="Tahoma" panose="020B0604030504040204" pitchFamily="34" charset="0"/>
                <a:cs typeface="Tahoma" panose="020B0604030504040204" pitchFamily="34" charset="0"/>
              </a:rPr>
              <a:t>Base Review -</a:t>
            </a:r>
            <a:r>
              <a:rPr lang="en-US" b="1"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after a country officially accedes to the APRM </a:t>
            </a:r>
          </a:p>
          <a:p>
            <a:pPr marL="385763" algn="just">
              <a:spcBef>
                <a:spcPts val="900"/>
              </a:spcBef>
              <a:buFont typeface="+mj-lt"/>
              <a:buAutoNum type="arabicPeriod"/>
              <a:defRPr/>
            </a:pPr>
            <a:r>
              <a:rPr lang="en-US" b="1" dirty="0">
                <a:solidFill>
                  <a:srgbClr val="0070C0"/>
                </a:solidFill>
                <a:ea typeface="Tahoma" panose="020B0604030504040204" pitchFamily="34" charset="0"/>
                <a:cs typeface="Tahoma" panose="020B0604030504040204" pitchFamily="34" charset="0"/>
              </a:rPr>
              <a:t>Periodic Review - </a:t>
            </a:r>
            <a:r>
              <a:rPr lang="en-US" dirty="0">
                <a:ea typeface="Tahoma" panose="020B0604030504040204" pitchFamily="34" charset="0"/>
                <a:cs typeface="Tahoma" panose="020B0604030504040204" pitchFamily="34" charset="0"/>
              </a:rPr>
              <a:t>that shall be conducted every four-five years; </a:t>
            </a:r>
          </a:p>
          <a:p>
            <a:pPr marL="385763" algn="just">
              <a:spcBef>
                <a:spcPts val="900"/>
              </a:spcBef>
              <a:buFont typeface="+mj-lt"/>
              <a:buAutoNum type="arabicPeriod"/>
              <a:defRPr/>
            </a:pPr>
            <a:r>
              <a:rPr lang="en-US" b="1" dirty="0">
                <a:solidFill>
                  <a:srgbClr val="0070C0"/>
                </a:solidFill>
                <a:ea typeface="Tahoma" panose="020B0604030504040204" pitchFamily="34" charset="0"/>
                <a:cs typeface="Tahoma" panose="020B0604030504040204" pitchFamily="34" charset="0"/>
              </a:rPr>
              <a:t>Targeted/Voluntary Review –</a:t>
            </a:r>
            <a:r>
              <a:rPr lang="en-US" b="1"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that may be requested by an APRM Member State for its own reasons; </a:t>
            </a:r>
          </a:p>
          <a:p>
            <a:pPr marL="385763" algn="just">
              <a:spcBef>
                <a:spcPts val="900"/>
              </a:spcBef>
              <a:buFont typeface="+mj-lt"/>
              <a:buAutoNum type="arabicPeriod"/>
              <a:defRPr/>
            </a:pPr>
            <a:r>
              <a:rPr lang="en-US" b="1" dirty="0">
                <a:solidFill>
                  <a:srgbClr val="0070C0"/>
                </a:solidFill>
                <a:ea typeface="Tahoma" panose="020B0604030504040204" pitchFamily="34" charset="0"/>
                <a:cs typeface="Tahoma" panose="020B0604030504040204" pitchFamily="34" charset="0"/>
              </a:rPr>
              <a:t>Special Review</a:t>
            </a:r>
            <a:r>
              <a:rPr lang="en-US" dirty="0">
                <a:ea typeface="Tahoma" panose="020B0604030504040204" pitchFamily="34" charset="0"/>
                <a:cs typeface="Tahoma" panose="020B0604030504040204" pitchFamily="34" charset="0"/>
              </a:rPr>
              <a:t> </a:t>
            </a:r>
            <a:r>
              <a:rPr lang="en-US" dirty="0">
                <a:solidFill>
                  <a:srgbClr val="0070C0"/>
                </a:solidFill>
                <a:ea typeface="Tahoma" panose="020B0604030504040204" pitchFamily="34" charset="0"/>
                <a:cs typeface="Tahoma" panose="020B0604030504040204" pitchFamily="34" charset="0"/>
              </a:rPr>
              <a:t>–</a:t>
            </a:r>
            <a:r>
              <a:rPr lang="en-US" dirty="0">
                <a:ea typeface="Tahoma" panose="020B0604030504040204" pitchFamily="34" charset="0"/>
                <a:cs typeface="Tahoma" panose="020B0604030504040204" pitchFamily="34" charset="0"/>
              </a:rPr>
              <a:t> that may be initiated at any moment when early warning signs suggest an impending political, economic or social crisis in an APRM Member State. </a:t>
            </a:r>
            <a:r>
              <a:rPr lang="en-US" b="1" dirty="0">
                <a:ea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421366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8763000" cy="762000"/>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KEY FEATURES OF TARGETED REVIEWS</a:t>
            </a:r>
            <a:r>
              <a:rPr lang="en-ZA" sz="3600" b="1" dirty="0">
                <a:solidFill>
                  <a:srgbClr val="0D602D"/>
                </a:solidFill>
                <a:latin typeface="Tahoma" panose="020B0604030504040204" pitchFamily="34" charset="0"/>
                <a:ea typeface="Tahoma" panose="020B0604030504040204" pitchFamily="34" charset="0"/>
                <a:cs typeface="Tahoma" panose="020B0604030504040204" pitchFamily="34" charset="0"/>
              </a:rPr>
              <a:t> </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5</a:t>
            </a:fld>
            <a:endParaRPr lang="en-US" dirty="0"/>
          </a:p>
        </p:txBody>
      </p:sp>
      <p:sp>
        <p:nvSpPr>
          <p:cNvPr id="5" name="Content Placeholder 4"/>
          <p:cNvSpPr>
            <a:spLocks noGrp="1"/>
          </p:cNvSpPr>
          <p:nvPr>
            <p:ph idx="1"/>
          </p:nvPr>
        </p:nvSpPr>
        <p:spPr>
          <a:xfrm>
            <a:off x="228600" y="990600"/>
            <a:ext cx="11658600" cy="4895851"/>
          </a:xfrm>
        </p:spPr>
        <p:txBody>
          <a:bodyPr>
            <a:normAutofit fontScale="92500" lnSpcReduction="10000"/>
          </a:bodyPr>
          <a:lstStyle/>
          <a:p>
            <a:pPr algn="just">
              <a:buFont typeface="+mj-lt"/>
              <a:buAutoNum type="arabicPeriod"/>
            </a:pPr>
            <a:r>
              <a:rPr lang="en-US" dirty="0">
                <a:solidFill>
                  <a:srgbClr val="000000"/>
                </a:solidFill>
                <a:ea typeface="Tahoma" panose="020B0604030504040204" pitchFamily="34" charset="0"/>
                <a:cs typeface="Tahoma" panose="020B0604030504040204" pitchFamily="34" charset="0"/>
              </a:rPr>
              <a:t>The Calendar for Targeted Reviews will be derived from an </a:t>
            </a:r>
            <a:r>
              <a:rPr lang="en-US" b="1" dirty="0">
                <a:solidFill>
                  <a:srgbClr val="000000"/>
                </a:solidFill>
                <a:ea typeface="Tahoma" panose="020B0604030504040204" pitchFamily="34" charset="0"/>
                <a:cs typeface="Tahoma" panose="020B0604030504040204" pitchFamily="34" charset="0"/>
              </a:rPr>
              <a:t>Annual Call for Targeted Reviews</a:t>
            </a:r>
          </a:p>
          <a:p>
            <a:pPr algn="just">
              <a:buFont typeface="+mj-lt"/>
              <a:buAutoNum type="arabicPeriod"/>
            </a:pPr>
            <a:r>
              <a:rPr lang="en-ZA" b="1" dirty="0">
                <a:ea typeface="Tahoma" panose="020B0604030504040204" pitchFamily="34" charset="0"/>
                <a:cs typeface="Tahoma" panose="020B0604030504040204" pitchFamily="34" charset="0"/>
              </a:rPr>
              <a:t>Theme identified by the requesting Country</a:t>
            </a:r>
            <a:r>
              <a:rPr lang="en-ZA" dirty="0">
                <a:ea typeface="Tahoma" panose="020B0604030504040204" pitchFamily="34" charset="0"/>
                <a:cs typeface="Tahoma" panose="020B0604030504040204" pitchFamily="34" charset="0"/>
              </a:rPr>
              <a:t> </a:t>
            </a:r>
            <a:r>
              <a:rPr lang="en-US" dirty="0">
                <a:ea typeface="Tahoma" panose="020B0604030504040204" pitchFamily="34" charset="0"/>
                <a:cs typeface="Tahoma" panose="020B0604030504040204" pitchFamily="34" charset="0"/>
              </a:rPr>
              <a:t>the Focal Point of APRM Member States</a:t>
            </a:r>
          </a:p>
          <a:p>
            <a:pPr algn="just">
              <a:buFont typeface="+mj-lt"/>
              <a:buAutoNum type="arabicPeriod"/>
            </a:pPr>
            <a:r>
              <a:rPr lang="en-US" b="1" dirty="0">
                <a:ea typeface="Tahoma" panose="020B0604030504040204" pitchFamily="34" charset="0"/>
                <a:cs typeface="Tahoma" panose="020B0604030504040204" pitchFamily="34" charset="0"/>
              </a:rPr>
              <a:t>Selection of theme for Review based on </a:t>
            </a:r>
          </a:p>
          <a:p>
            <a:pPr marL="585788" lvl="1" algn="just"/>
            <a:r>
              <a:rPr lang="en-US" sz="3200" dirty="0">
                <a:ea typeface="Tahoma" panose="020B0604030504040204" pitchFamily="34" charset="0"/>
                <a:cs typeface="Tahoma" panose="020B0604030504040204" pitchFamily="34" charset="0"/>
              </a:rPr>
              <a:t>cross-cutting issues, </a:t>
            </a:r>
          </a:p>
          <a:p>
            <a:pPr marL="585788" lvl="1" algn="just"/>
            <a:r>
              <a:rPr lang="en-US" sz="3200" dirty="0">
                <a:ea typeface="Tahoma" panose="020B0604030504040204" pitchFamily="34" charset="0"/>
                <a:cs typeface="Tahoma" panose="020B0604030504040204" pitchFamily="34" charset="0"/>
              </a:rPr>
              <a:t>areas of possible conflicts and/or crisis, </a:t>
            </a:r>
          </a:p>
          <a:p>
            <a:pPr marL="585788" lvl="1" algn="just"/>
            <a:r>
              <a:rPr lang="en-US" sz="3200" dirty="0">
                <a:ea typeface="Tahoma" panose="020B0604030504040204" pitchFamily="34" charset="0"/>
                <a:cs typeface="Tahoma" panose="020B0604030504040204" pitchFamily="34" charset="0"/>
              </a:rPr>
              <a:t>issues that emerge during Base Review, </a:t>
            </a:r>
          </a:p>
          <a:p>
            <a:pPr marL="585788" lvl="1" algn="just"/>
            <a:r>
              <a:rPr lang="en-US" sz="3200" dirty="0">
                <a:ea typeface="Tahoma" panose="020B0604030504040204" pitchFamily="34" charset="0"/>
                <a:cs typeface="Tahoma" panose="020B0604030504040204" pitchFamily="34" charset="0"/>
              </a:rPr>
              <a:t>AU Annual Theme </a:t>
            </a:r>
          </a:p>
          <a:p>
            <a:pPr marL="585788" lvl="1" algn="just"/>
            <a:r>
              <a:rPr lang="en-US" sz="3200" dirty="0">
                <a:ea typeface="Tahoma" panose="020B0604030504040204" pitchFamily="34" charset="0"/>
                <a:cs typeface="Tahoma" panose="020B0604030504040204" pitchFamily="34" charset="0"/>
              </a:rPr>
              <a:t>good practice for experience sharing. </a:t>
            </a:r>
          </a:p>
          <a:p>
            <a:endParaRPr lang="en-US" dirty="0"/>
          </a:p>
        </p:txBody>
      </p:sp>
    </p:spTree>
    <p:extLst>
      <p:ext uri="{BB962C8B-B14F-4D97-AF65-F5344CB8AC3E}">
        <p14:creationId xmlns:p14="http://schemas.microsoft.com/office/powerpoint/2010/main" val="206135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63482"/>
            <a:ext cx="8763000" cy="590549"/>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KEY FEATURES</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6</a:t>
            </a:fld>
            <a:endParaRPr lang="en-US" dirty="0"/>
          </a:p>
        </p:txBody>
      </p:sp>
      <p:sp>
        <p:nvSpPr>
          <p:cNvPr id="5" name="Content Placeholder 4"/>
          <p:cNvSpPr>
            <a:spLocks noGrp="1"/>
          </p:cNvSpPr>
          <p:nvPr>
            <p:ph idx="1"/>
          </p:nvPr>
        </p:nvSpPr>
        <p:spPr>
          <a:xfrm>
            <a:off x="457200" y="1054032"/>
            <a:ext cx="11201400" cy="4832420"/>
          </a:xfrm>
        </p:spPr>
        <p:txBody>
          <a:bodyPr>
            <a:normAutofit fontScale="92500" lnSpcReduction="10000"/>
          </a:bodyPr>
          <a:lstStyle/>
          <a:p>
            <a:pPr algn="just">
              <a:buFont typeface="+mj-lt"/>
              <a:buAutoNum type="arabicPeriod" startAt="5"/>
            </a:pPr>
            <a:r>
              <a:rPr lang="en-ZA" sz="2900" b="1" dirty="0">
                <a:ea typeface="Tahoma" panose="020B0604030504040204" pitchFamily="34" charset="0"/>
                <a:cs typeface="Tahoma" panose="020B0604030504040204" pitchFamily="34" charset="0"/>
              </a:rPr>
              <a:t>Lean Mission Team comprise of five</a:t>
            </a:r>
            <a:r>
              <a:rPr lang="en-ZA" sz="2900" dirty="0">
                <a:ea typeface="Tahoma" panose="020B0604030504040204" pitchFamily="34" charset="0"/>
                <a:cs typeface="Tahoma" panose="020B0604030504040204" pitchFamily="34" charset="0"/>
              </a:rPr>
              <a:t> (one APR Panel Member, who shall lead the Mission, one coordinator, two assistants, and two independent experts.)</a:t>
            </a:r>
          </a:p>
          <a:p>
            <a:pPr algn="just">
              <a:buFont typeface="+mj-lt"/>
              <a:buAutoNum type="arabicPeriod" startAt="5"/>
            </a:pPr>
            <a:r>
              <a:rPr lang="en-ZA" sz="2900" b="1" dirty="0">
                <a:ea typeface="Tahoma" panose="020B0604030504040204" pitchFamily="34" charset="0"/>
                <a:cs typeface="Tahoma" panose="020B0604030504040204" pitchFamily="34" charset="0"/>
              </a:rPr>
              <a:t>Focused and concise </a:t>
            </a:r>
            <a:r>
              <a:rPr lang="en-ZA" sz="2900" dirty="0">
                <a:ea typeface="Tahoma" panose="020B0604030504040204" pitchFamily="34" charset="0"/>
                <a:cs typeface="Tahoma" panose="020B0604030504040204" pitchFamily="34" charset="0"/>
              </a:rPr>
              <a:t>the field Mission shall be conducted in one week.</a:t>
            </a:r>
          </a:p>
          <a:p>
            <a:pPr algn="just">
              <a:buFont typeface="+mj-lt"/>
              <a:buAutoNum type="arabicPeriod" startAt="5"/>
            </a:pPr>
            <a:r>
              <a:rPr lang="en-ZA" sz="2900" b="1" dirty="0">
                <a:ea typeface="Tahoma" panose="020B0604030504040204" pitchFamily="34" charset="0"/>
                <a:cs typeface="Tahoma" panose="020B0604030504040204" pitchFamily="34" charset="0"/>
              </a:rPr>
              <a:t>Anchored in engagements with competent authorities</a:t>
            </a:r>
            <a:r>
              <a:rPr lang="en-ZA" sz="2900" dirty="0">
                <a:ea typeface="Tahoma" panose="020B0604030504040204" pitchFamily="34" charset="0"/>
                <a:cs typeface="Tahoma" panose="020B0604030504040204" pitchFamily="34" charset="0"/>
              </a:rPr>
              <a:t> and relevant non- state stakeholders, including National Governing Structures and all </a:t>
            </a:r>
            <a:r>
              <a:rPr lang="en-GB" sz="2900" dirty="0">
                <a:ea typeface="Tahoma" panose="020B0604030504040204" pitchFamily="34" charset="0"/>
                <a:cs typeface="Tahoma" panose="020B0604030504040204" pitchFamily="34" charset="0"/>
              </a:rPr>
              <a:t>National Structures.</a:t>
            </a:r>
          </a:p>
          <a:p>
            <a:pPr algn="just">
              <a:buFont typeface="+mj-lt"/>
              <a:buAutoNum type="arabicPeriod" startAt="5"/>
              <a:defRPr/>
            </a:pPr>
            <a:r>
              <a:rPr lang="en-GB" sz="2900" b="1" dirty="0">
                <a:solidFill>
                  <a:srgbClr val="000000"/>
                </a:solidFill>
                <a:ea typeface="Tahoma" panose="020B0604030504040204" pitchFamily="34" charset="0"/>
                <a:cs typeface="Tahoma" panose="020B0604030504040204" pitchFamily="34" charset="0"/>
              </a:rPr>
              <a:t>Calendar &amp; tools developed by Continental Secretariat</a:t>
            </a:r>
            <a:r>
              <a:rPr lang="en-GB" sz="2900" dirty="0">
                <a:solidFill>
                  <a:srgbClr val="000000"/>
                </a:solidFill>
                <a:ea typeface="Tahoma" panose="020B0604030504040204" pitchFamily="34" charset="0"/>
                <a:cs typeface="Tahoma" panose="020B0604030504040204" pitchFamily="34" charset="0"/>
              </a:rPr>
              <a:t> timing of all the stages, and use approved ICT platforms, electronic questionnaire etc to collect of data. (integrity and credibility of approach).</a:t>
            </a:r>
          </a:p>
          <a:p>
            <a:pPr algn="just">
              <a:buFont typeface="+mj-lt"/>
              <a:buAutoNum type="arabicPeriod" startAt="5"/>
              <a:defRPr/>
            </a:pPr>
            <a:r>
              <a:rPr lang="en-GB" sz="2900" b="1" dirty="0">
                <a:solidFill>
                  <a:srgbClr val="000000"/>
                </a:solidFill>
                <a:ea typeface="Tahoma" panose="020B0604030504040204" pitchFamily="34" charset="0"/>
                <a:cs typeface="Tahoma" panose="020B0604030504040204" pitchFamily="34" charset="0"/>
              </a:rPr>
              <a:t>Comparatively Less Costly</a:t>
            </a:r>
            <a:r>
              <a:rPr lang="en-GB" sz="2900" dirty="0">
                <a:solidFill>
                  <a:srgbClr val="000000"/>
                </a:solidFill>
                <a:ea typeface="Tahoma" panose="020B0604030504040204" pitchFamily="34" charset="0"/>
                <a:cs typeface="Tahoma" panose="020B0604030504040204" pitchFamily="34" charset="0"/>
              </a:rPr>
              <a:t>. The Secretariat will endeavour to conduct the Review within the minimum  estimated budget.</a:t>
            </a:r>
          </a:p>
          <a:p>
            <a:endParaRPr lang="en-US" dirty="0"/>
          </a:p>
        </p:txBody>
      </p:sp>
    </p:spTree>
    <p:extLst>
      <p:ext uri="{BB962C8B-B14F-4D97-AF65-F5344CB8AC3E}">
        <p14:creationId xmlns:p14="http://schemas.microsoft.com/office/powerpoint/2010/main" val="355492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3913"/>
            <a:ext cx="8229600" cy="653663"/>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METHODOLOGY</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grpSp>
        <p:nvGrpSpPr>
          <p:cNvPr id="28" name="Group 27">
            <a:extLst>
              <a:ext uri="{FF2B5EF4-FFF2-40B4-BE49-F238E27FC236}">
                <a16:creationId xmlns:a16="http://schemas.microsoft.com/office/drawing/2014/main" id="{2CA4A015-1C18-40AC-B428-B78BFB5CDA47}"/>
              </a:ext>
            </a:extLst>
          </p:cNvPr>
          <p:cNvGrpSpPr/>
          <p:nvPr/>
        </p:nvGrpSpPr>
        <p:grpSpPr>
          <a:xfrm>
            <a:off x="304800" y="838200"/>
            <a:ext cx="11353800" cy="4898933"/>
            <a:chOff x="381796" y="1078836"/>
            <a:chExt cx="8500589" cy="4822241"/>
          </a:xfrm>
        </p:grpSpPr>
        <p:sp>
          <p:nvSpPr>
            <p:cNvPr id="29" name="Rectangle 28">
              <a:extLst>
                <a:ext uri="{FF2B5EF4-FFF2-40B4-BE49-F238E27FC236}">
                  <a16:creationId xmlns:a16="http://schemas.microsoft.com/office/drawing/2014/main" id="{843A329E-5840-4B7B-953C-F43380FBD56C}"/>
                </a:ext>
              </a:extLst>
            </p:cNvPr>
            <p:cNvSpPr/>
            <p:nvPr/>
          </p:nvSpPr>
          <p:spPr>
            <a:xfrm>
              <a:off x="7141053" y="1999533"/>
              <a:ext cx="1621151" cy="3296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Rectangle 29">
              <a:extLst>
                <a:ext uri="{FF2B5EF4-FFF2-40B4-BE49-F238E27FC236}">
                  <a16:creationId xmlns:a16="http://schemas.microsoft.com/office/drawing/2014/main" id="{059B99A7-C556-4B17-B1A4-D7222FADBF24}"/>
                </a:ext>
              </a:extLst>
            </p:cNvPr>
            <p:cNvSpPr/>
            <p:nvPr/>
          </p:nvSpPr>
          <p:spPr>
            <a:xfrm>
              <a:off x="5500030" y="1765529"/>
              <a:ext cx="1621151" cy="33154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1" name="Rectangle 30">
              <a:extLst>
                <a:ext uri="{FF2B5EF4-FFF2-40B4-BE49-F238E27FC236}">
                  <a16:creationId xmlns:a16="http://schemas.microsoft.com/office/drawing/2014/main" id="{6A0E9847-E3F8-456B-A601-908B6B0DDB3B}"/>
                </a:ext>
              </a:extLst>
            </p:cNvPr>
            <p:cNvSpPr/>
            <p:nvPr/>
          </p:nvSpPr>
          <p:spPr>
            <a:xfrm>
              <a:off x="3788738" y="1980483"/>
              <a:ext cx="1621151" cy="33154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1F83704B-EF4E-4506-94A5-B2B8C967F774}"/>
                </a:ext>
              </a:extLst>
            </p:cNvPr>
            <p:cNvSpPr/>
            <p:nvPr/>
          </p:nvSpPr>
          <p:spPr>
            <a:xfrm>
              <a:off x="2197169" y="1980483"/>
              <a:ext cx="1533809" cy="33154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Rectangle 32">
              <a:extLst>
                <a:ext uri="{FF2B5EF4-FFF2-40B4-BE49-F238E27FC236}">
                  <a16:creationId xmlns:a16="http://schemas.microsoft.com/office/drawing/2014/main" id="{91566D29-730F-48B6-A4D5-6F3B51BB9927}"/>
                </a:ext>
              </a:extLst>
            </p:cNvPr>
            <p:cNvSpPr/>
            <p:nvPr/>
          </p:nvSpPr>
          <p:spPr>
            <a:xfrm>
              <a:off x="449085" y="1980483"/>
              <a:ext cx="1621151" cy="36872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Pentagon 10">
              <a:extLst>
                <a:ext uri="{FF2B5EF4-FFF2-40B4-BE49-F238E27FC236}">
                  <a16:creationId xmlns:a16="http://schemas.microsoft.com/office/drawing/2014/main" id="{AA93BEA1-6735-403D-A5ED-78B525545234}"/>
                </a:ext>
              </a:extLst>
            </p:cNvPr>
            <p:cNvSpPr/>
            <p:nvPr/>
          </p:nvSpPr>
          <p:spPr>
            <a:xfrm rot="5400000">
              <a:off x="578747" y="1363985"/>
              <a:ext cx="1211582" cy="1295398"/>
            </a:xfrm>
            <a:prstGeom prst="homePlate">
              <a:avLst/>
            </a:prstGeom>
            <a:solidFill>
              <a:srgbClr val="F8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35" name="Pentagon 12">
              <a:extLst>
                <a:ext uri="{FF2B5EF4-FFF2-40B4-BE49-F238E27FC236}">
                  <a16:creationId xmlns:a16="http://schemas.microsoft.com/office/drawing/2014/main" id="{2788111A-2691-421D-B22E-957FF0A61744}"/>
                </a:ext>
              </a:extLst>
            </p:cNvPr>
            <p:cNvSpPr/>
            <p:nvPr/>
          </p:nvSpPr>
          <p:spPr>
            <a:xfrm rot="5400000">
              <a:off x="3959079" y="1351108"/>
              <a:ext cx="1131079" cy="1282737"/>
            </a:xfrm>
            <a:prstGeom prst="homePlate">
              <a:avLst/>
            </a:prstGeom>
            <a:solidFill>
              <a:srgbClr val="35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36" name="Rectangle 35">
              <a:extLst>
                <a:ext uri="{FF2B5EF4-FFF2-40B4-BE49-F238E27FC236}">
                  <a16:creationId xmlns:a16="http://schemas.microsoft.com/office/drawing/2014/main" id="{748DDBEC-5AF9-463E-BBBA-C0DEEAA3AAE1}"/>
                </a:ext>
              </a:extLst>
            </p:cNvPr>
            <p:cNvSpPr/>
            <p:nvPr/>
          </p:nvSpPr>
          <p:spPr>
            <a:xfrm>
              <a:off x="381796" y="2715113"/>
              <a:ext cx="1745591" cy="3185964"/>
            </a:xfrm>
            <a:prstGeom prst="rect">
              <a:avLst/>
            </a:prstGeom>
          </p:spPr>
          <p:txBody>
            <a:bodyPr wrap="square">
              <a:spAutoFit/>
            </a:bodyPr>
            <a:lstStyle/>
            <a:p>
              <a:pPr>
                <a:lnSpc>
                  <a:spcPts val="1470"/>
                </a:lnSpc>
                <a:spcAft>
                  <a:spcPts val="900"/>
                </a:spcAft>
                <a:defRPr/>
              </a:pPr>
              <a:r>
                <a:rPr lang="en-US" sz="1200" b="1" dirty="0">
                  <a:solidFill>
                    <a:srgbClr val="0070C0"/>
                  </a:solidFill>
                  <a:cs typeface="Arial" panose="020B0604020202020204" pitchFamily="34" charset="0"/>
                </a:rPr>
                <a:t>Preparatory Phase      </a:t>
              </a:r>
              <a:r>
                <a:rPr lang="en-US" sz="1200" b="1" dirty="0">
                  <a:solidFill>
                    <a:srgbClr val="00B050"/>
                  </a:solidFill>
                  <a:cs typeface="Arial" panose="020B0604020202020204" pitchFamily="34" charset="0"/>
                </a:rPr>
                <a:t>Four weeks</a:t>
              </a:r>
              <a:r>
                <a:rPr lang="en-US" sz="1200" b="1" dirty="0">
                  <a:solidFill>
                    <a:srgbClr val="0070C0"/>
                  </a:solidFill>
                  <a:cs typeface="Arial" panose="020B0604020202020204" pitchFamily="34" charset="0"/>
                </a:rPr>
                <a:t>                  </a:t>
              </a:r>
              <a:r>
                <a:rPr lang="en-US" sz="1200" dirty="0" err="1">
                  <a:solidFill>
                    <a:schemeClr val="accent4">
                      <a:lumMod val="75000"/>
                    </a:schemeClr>
                  </a:solidFill>
                  <a:cs typeface="Arial" panose="020B0604020202020204" pitchFamily="34" charset="0"/>
                </a:rPr>
                <a:t>i</a:t>
              </a:r>
              <a:r>
                <a:rPr lang="en-US" sz="1200" dirty="0">
                  <a:solidFill>
                    <a:schemeClr val="accent4">
                      <a:lumMod val="75000"/>
                    </a:schemeClr>
                  </a:solidFill>
                  <a:cs typeface="Arial" panose="020B0604020202020204" pitchFamily="34" charset="0"/>
                </a:rPr>
                <a:t>. </a:t>
              </a:r>
              <a:r>
                <a:rPr lang="en-US" sz="1200" dirty="0">
                  <a:cs typeface="Arial" panose="020B0604020202020204" pitchFamily="34" charset="0"/>
                </a:rPr>
                <a:t>Call for Theme/Questions       ii. Commission of the Targeted Review       iii. Confirmation of Calendar                     iv.  Background Documentation          v. Stakeholders Mobilization              vi. Recruitment of Reviewers</a:t>
              </a:r>
            </a:p>
          </p:txBody>
        </p:sp>
        <p:sp>
          <p:nvSpPr>
            <p:cNvPr id="37" name="Title 1">
              <a:extLst>
                <a:ext uri="{FF2B5EF4-FFF2-40B4-BE49-F238E27FC236}">
                  <a16:creationId xmlns:a16="http://schemas.microsoft.com/office/drawing/2014/main" id="{B436AD3E-E52B-455E-AEC7-F8CEFE9230BC}"/>
                </a:ext>
              </a:extLst>
            </p:cNvPr>
            <p:cNvSpPr txBox="1">
              <a:spLocks/>
            </p:cNvSpPr>
            <p:nvPr/>
          </p:nvSpPr>
          <p:spPr>
            <a:xfrm>
              <a:off x="607264" y="1405890"/>
              <a:ext cx="1249336" cy="94869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350" dirty="0">
                  <a:solidFill>
                    <a:schemeClr val="bg1"/>
                  </a:solidFill>
                  <a:latin typeface="Aleo" charset="0"/>
                  <a:ea typeface="Aleo" charset="0"/>
                  <a:cs typeface="Aleo" charset="0"/>
                </a:rPr>
                <a:t>STAGE </a:t>
              </a:r>
            </a:p>
            <a:p>
              <a:r>
                <a:rPr lang="en-US" altLang="en-US" sz="1350" dirty="0">
                  <a:solidFill>
                    <a:schemeClr val="bg1"/>
                  </a:solidFill>
                  <a:latin typeface="Aleo" charset="0"/>
                  <a:ea typeface="Aleo" charset="0"/>
                  <a:cs typeface="Aleo" charset="0"/>
                </a:rPr>
                <a:t>ONE</a:t>
              </a:r>
            </a:p>
          </p:txBody>
        </p:sp>
        <p:sp>
          <p:nvSpPr>
            <p:cNvPr id="38" name="Pentagon 17">
              <a:extLst>
                <a:ext uri="{FF2B5EF4-FFF2-40B4-BE49-F238E27FC236}">
                  <a16:creationId xmlns:a16="http://schemas.microsoft.com/office/drawing/2014/main" id="{8ED63607-AE43-48C5-B205-5099ECAC1DAB}"/>
                </a:ext>
              </a:extLst>
            </p:cNvPr>
            <p:cNvSpPr/>
            <p:nvPr/>
          </p:nvSpPr>
          <p:spPr>
            <a:xfrm rot="5400000">
              <a:off x="2285857" y="1321805"/>
              <a:ext cx="1169494" cy="1379758"/>
            </a:xfrm>
            <a:prstGeom prst="homePlate">
              <a:avLst/>
            </a:prstGeom>
            <a:solidFill>
              <a:srgbClr val="F6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39" name="Title 1">
              <a:extLst>
                <a:ext uri="{FF2B5EF4-FFF2-40B4-BE49-F238E27FC236}">
                  <a16:creationId xmlns:a16="http://schemas.microsoft.com/office/drawing/2014/main" id="{2E359D2F-F63D-4364-B531-E44DC69442E4}"/>
                </a:ext>
              </a:extLst>
            </p:cNvPr>
            <p:cNvSpPr txBox="1">
              <a:spLocks/>
            </p:cNvSpPr>
            <p:nvPr/>
          </p:nvSpPr>
          <p:spPr>
            <a:xfrm>
              <a:off x="2167589" y="1405893"/>
              <a:ext cx="1364866" cy="9486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350" dirty="0">
                  <a:solidFill>
                    <a:schemeClr val="bg1"/>
                  </a:solidFill>
                  <a:latin typeface="Aleo" charset="0"/>
                  <a:ea typeface="Aleo" charset="0"/>
                  <a:cs typeface="Aleo" charset="0"/>
                </a:rPr>
                <a:t>STAGE </a:t>
              </a:r>
            </a:p>
            <a:p>
              <a:r>
                <a:rPr lang="en-US" altLang="en-US" sz="1350" dirty="0">
                  <a:solidFill>
                    <a:schemeClr val="bg1"/>
                  </a:solidFill>
                  <a:latin typeface="Aleo" charset="0"/>
                  <a:ea typeface="Aleo" charset="0"/>
                  <a:cs typeface="Aleo" charset="0"/>
                </a:rPr>
                <a:t>TWO</a:t>
              </a:r>
            </a:p>
          </p:txBody>
        </p:sp>
        <p:sp>
          <p:nvSpPr>
            <p:cNvPr id="40" name="Title 1">
              <a:extLst>
                <a:ext uri="{FF2B5EF4-FFF2-40B4-BE49-F238E27FC236}">
                  <a16:creationId xmlns:a16="http://schemas.microsoft.com/office/drawing/2014/main" id="{8442AD3B-CBA9-4AB3-9B2F-A8AABBE77060}"/>
                </a:ext>
              </a:extLst>
            </p:cNvPr>
            <p:cNvSpPr txBox="1">
              <a:spLocks/>
            </p:cNvSpPr>
            <p:nvPr/>
          </p:nvSpPr>
          <p:spPr>
            <a:xfrm>
              <a:off x="3910331" y="1923942"/>
              <a:ext cx="1295399" cy="374098"/>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350" dirty="0">
                  <a:solidFill>
                    <a:schemeClr val="bg1"/>
                  </a:solidFill>
                  <a:latin typeface="Aleo" charset="0"/>
                  <a:ea typeface="Aleo" charset="0"/>
                  <a:cs typeface="Aleo" charset="0"/>
                </a:rPr>
                <a:t>STAGE </a:t>
              </a:r>
            </a:p>
            <a:p>
              <a:r>
                <a:rPr lang="en-US" altLang="en-US" sz="1350" dirty="0">
                  <a:solidFill>
                    <a:schemeClr val="bg1"/>
                  </a:solidFill>
                  <a:latin typeface="Aleo" charset="0"/>
                  <a:ea typeface="Aleo" charset="0"/>
                  <a:cs typeface="Aleo" charset="0"/>
                </a:rPr>
                <a:t>THREE</a:t>
              </a:r>
            </a:p>
          </p:txBody>
        </p:sp>
        <p:sp>
          <p:nvSpPr>
            <p:cNvPr id="41" name="Rectangle 40">
              <a:extLst>
                <a:ext uri="{FF2B5EF4-FFF2-40B4-BE49-F238E27FC236}">
                  <a16:creationId xmlns:a16="http://schemas.microsoft.com/office/drawing/2014/main" id="{7958BF78-2F21-49B8-8BCC-01135AD062F5}"/>
                </a:ext>
              </a:extLst>
            </p:cNvPr>
            <p:cNvSpPr/>
            <p:nvPr/>
          </p:nvSpPr>
          <p:spPr>
            <a:xfrm>
              <a:off x="2152172" y="2784472"/>
              <a:ext cx="1521639" cy="931597"/>
            </a:xfrm>
            <a:prstGeom prst="rect">
              <a:avLst/>
            </a:prstGeom>
          </p:spPr>
          <p:txBody>
            <a:bodyPr wrap="square">
              <a:spAutoFit/>
            </a:bodyPr>
            <a:lstStyle/>
            <a:p>
              <a:pPr>
                <a:spcAft>
                  <a:spcPts val="900"/>
                </a:spcAft>
                <a:defRPr/>
              </a:pPr>
              <a:r>
                <a:rPr lang="en-US" sz="1200" b="1" dirty="0">
                  <a:solidFill>
                    <a:srgbClr val="0070C0"/>
                  </a:solidFill>
                  <a:cs typeface="Arial" panose="020B0604020202020204" pitchFamily="34" charset="0"/>
                </a:rPr>
                <a:t>Targeted Review Field Mis.                      </a:t>
              </a:r>
              <a:r>
                <a:rPr lang="en-US" sz="1200" b="1" dirty="0">
                  <a:solidFill>
                    <a:srgbClr val="00B050"/>
                  </a:solidFill>
                  <a:cs typeface="Arial" panose="020B0604020202020204" pitchFamily="34" charset="0"/>
                </a:rPr>
                <a:t>One week</a:t>
              </a:r>
            </a:p>
            <a:p>
              <a:pPr>
                <a:spcAft>
                  <a:spcPts val="900"/>
                </a:spcAft>
                <a:defRPr/>
              </a:pPr>
              <a:r>
                <a:rPr lang="en-US" sz="1200" dirty="0" err="1">
                  <a:cs typeface="Arial" panose="020B0604020202020204" pitchFamily="34" charset="0"/>
                </a:rPr>
                <a:t>i</a:t>
              </a:r>
              <a:r>
                <a:rPr lang="en-US" sz="1200" dirty="0">
                  <a:cs typeface="Arial" panose="020B0604020202020204" pitchFamily="34" charset="0"/>
                </a:rPr>
                <a:t>. National Consultations and Literature Review</a:t>
              </a:r>
            </a:p>
          </p:txBody>
        </p:sp>
        <p:sp>
          <p:nvSpPr>
            <p:cNvPr id="42" name="Rectangle 41">
              <a:extLst>
                <a:ext uri="{FF2B5EF4-FFF2-40B4-BE49-F238E27FC236}">
                  <a16:creationId xmlns:a16="http://schemas.microsoft.com/office/drawing/2014/main" id="{9B00D500-B0F7-4DFF-96D6-105E84144369}"/>
                </a:ext>
              </a:extLst>
            </p:cNvPr>
            <p:cNvSpPr/>
            <p:nvPr/>
          </p:nvSpPr>
          <p:spPr>
            <a:xfrm>
              <a:off x="5440414" y="2784472"/>
              <a:ext cx="1586197" cy="999763"/>
            </a:xfrm>
            <a:prstGeom prst="rect">
              <a:avLst/>
            </a:prstGeom>
          </p:spPr>
          <p:txBody>
            <a:bodyPr wrap="square">
              <a:spAutoFit/>
            </a:bodyPr>
            <a:lstStyle/>
            <a:p>
              <a:pPr>
                <a:spcAft>
                  <a:spcPts val="900"/>
                </a:spcAft>
                <a:defRPr/>
              </a:pPr>
              <a:r>
                <a:rPr lang="en-US" sz="1200" b="1" dirty="0">
                  <a:solidFill>
                    <a:srgbClr val="0070C0"/>
                  </a:solidFill>
                  <a:cs typeface="Arial" panose="020B0604020202020204" pitchFamily="34" charset="0"/>
                </a:rPr>
                <a:t>Peer Review of Targeted Review Report   </a:t>
              </a:r>
              <a:r>
                <a:rPr lang="en-US" sz="1200" dirty="0">
                  <a:cs typeface="Arial" panose="020B0604020202020204" pitchFamily="34" charset="0"/>
                </a:rPr>
                <a:t>                         i.  Heads od States Review at the Summit in February of every year</a:t>
              </a:r>
            </a:p>
          </p:txBody>
        </p:sp>
        <p:sp>
          <p:nvSpPr>
            <p:cNvPr id="43" name="Rectangle 42">
              <a:extLst>
                <a:ext uri="{FF2B5EF4-FFF2-40B4-BE49-F238E27FC236}">
                  <a16:creationId xmlns:a16="http://schemas.microsoft.com/office/drawing/2014/main" id="{9DCFCF98-FC52-4881-AB96-C1CB502E573B}"/>
                </a:ext>
              </a:extLst>
            </p:cNvPr>
            <p:cNvSpPr/>
            <p:nvPr/>
          </p:nvSpPr>
          <p:spPr>
            <a:xfrm>
              <a:off x="3747423" y="2784472"/>
              <a:ext cx="1615253" cy="2724161"/>
            </a:xfrm>
            <a:prstGeom prst="rect">
              <a:avLst/>
            </a:prstGeom>
          </p:spPr>
          <p:txBody>
            <a:bodyPr wrap="square">
              <a:spAutoFit/>
            </a:bodyPr>
            <a:lstStyle/>
            <a:p>
              <a:pPr>
                <a:spcAft>
                  <a:spcPts val="675"/>
                </a:spcAft>
                <a:defRPr/>
              </a:pPr>
              <a:r>
                <a:rPr lang="en-US" sz="1200" b="1" dirty="0">
                  <a:solidFill>
                    <a:srgbClr val="0070C0"/>
                  </a:solidFill>
                  <a:cs typeface="Arial" panose="020B0604020202020204" pitchFamily="34" charset="0"/>
                </a:rPr>
                <a:t>Preparation of the Report </a:t>
              </a:r>
              <a:r>
                <a:rPr lang="en-US" sz="1200" b="1" dirty="0">
                  <a:solidFill>
                    <a:srgbClr val="00B050"/>
                  </a:solidFill>
                  <a:cs typeface="Arial" panose="020B0604020202020204" pitchFamily="34" charset="0"/>
                </a:rPr>
                <a:t>Five weeks     </a:t>
              </a:r>
              <a:r>
                <a:rPr lang="en-US" sz="1200" b="1" dirty="0" err="1">
                  <a:cs typeface="Arial" panose="020B0604020202020204" pitchFamily="34" charset="0"/>
                </a:rPr>
                <a:t>i</a:t>
              </a:r>
              <a:r>
                <a:rPr lang="en-US" sz="1200" b="1" dirty="0">
                  <a:cs typeface="Arial" panose="020B0604020202020204" pitchFamily="34" charset="0"/>
                </a:rPr>
                <a:t>.</a:t>
              </a:r>
              <a:r>
                <a:rPr lang="en-US" sz="1200" b="1" dirty="0">
                  <a:solidFill>
                    <a:srgbClr val="00B050"/>
                  </a:solidFill>
                  <a:cs typeface="Arial" panose="020B0604020202020204" pitchFamily="34" charset="0"/>
                </a:rPr>
                <a:t> </a:t>
              </a:r>
              <a:r>
                <a:rPr lang="en-US" sz="1200" dirty="0">
                  <a:cs typeface="Arial" panose="020B0604020202020204" pitchFamily="34" charset="0"/>
                </a:rPr>
                <a:t>Drafting the Report ii. Review by Country   iii. Translation           iv. Circulation to Member States for confidential comments                  iv Final Draft</a:t>
              </a:r>
            </a:p>
            <a:p>
              <a:pPr algn="ctr">
                <a:spcAft>
                  <a:spcPts val="675"/>
                </a:spcAft>
                <a:defRPr/>
              </a:pPr>
              <a:r>
                <a:rPr lang="en-US" sz="1013" dirty="0">
                  <a:cs typeface="Arial" panose="020B0604020202020204" pitchFamily="34" charset="0"/>
                </a:rPr>
                <a:t>. </a:t>
              </a:r>
            </a:p>
          </p:txBody>
        </p:sp>
        <p:sp>
          <p:nvSpPr>
            <p:cNvPr id="44" name="Rectangle 43">
              <a:extLst>
                <a:ext uri="{FF2B5EF4-FFF2-40B4-BE49-F238E27FC236}">
                  <a16:creationId xmlns:a16="http://schemas.microsoft.com/office/drawing/2014/main" id="{008F4A42-9C0C-4C89-BA64-7CC2C5570478}"/>
                </a:ext>
              </a:extLst>
            </p:cNvPr>
            <p:cNvSpPr/>
            <p:nvPr/>
          </p:nvSpPr>
          <p:spPr>
            <a:xfrm>
              <a:off x="6982710" y="2764773"/>
              <a:ext cx="1573279" cy="1592430"/>
            </a:xfrm>
            <a:prstGeom prst="rect">
              <a:avLst/>
            </a:prstGeom>
          </p:spPr>
          <p:txBody>
            <a:bodyPr wrap="square">
              <a:spAutoFit/>
            </a:bodyPr>
            <a:lstStyle/>
            <a:p>
              <a:pPr>
                <a:spcAft>
                  <a:spcPts val="900"/>
                </a:spcAft>
                <a:defRPr/>
              </a:pPr>
              <a:r>
                <a:rPr lang="en-US" sz="1200" b="1" dirty="0">
                  <a:solidFill>
                    <a:srgbClr val="0070C0"/>
                  </a:solidFill>
                  <a:cs typeface="Arial" panose="020B0604020202020204" pitchFamily="34" charset="0"/>
                </a:rPr>
                <a:t>Publication, Launch and Dissemination        </a:t>
              </a:r>
              <a:r>
                <a:rPr lang="en-US" sz="1200" dirty="0" err="1">
                  <a:cs typeface="Arial" panose="020B0604020202020204" pitchFamily="34" charset="0"/>
                </a:rPr>
                <a:t>i</a:t>
              </a:r>
              <a:r>
                <a:rPr lang="en-US" sz="1200" dirty="0">
                  <a:cs typeface="Arial" panose="020B0604020202020204" pitchFamily="34" charset="0"/>
                </a:rPr>
                <a:t>. Th Final Targeted Review Report shall be disseminated to all AU Member States</a:t>
              </a:r>
              <a:r>
                <a:rPr lang="en-US" sz="1050" dirty="0">
                  <a:cs typeface="Arial" panose="020B0604020202020204" pitchFamily="34" charset="0"/>
                </a:rPr>
                <a:t>.</a:t>
              </a:r>
            </a:p>
          </p:txBody>
        </p:sp>
        <p:sp>
          <p:nvSpPr>
            <p:cNvPr id="45" name="Pentagon 25">
              <a:extLst>
                <a:ext uri="{FF2B5EF4-FFF2-40B4-BE49-F238E27FC236}">
                  <a16:creationId xmlns:a16="http://schemas.microsoft.com/office/drawing/2014/main" id="{A3393BA2-1306-4CF3-8718-D03B1F8F95F6}"/>
                </a:ext>
              </a:extLst>
            </p:cNvPr>
            <p:cNvSpPr/>
            <p:nvPr/>
          </p:nvSpPr>
          <p:spPr>
            <a:xfrm rot="5400000">
              <a:off x="5788929" y="1410627"/>
              <a:ext cx="988429" cy="1282738"/>
            </a:xfrm>
            <a:prstGeom prst="homePlate">
              <a:avLst/>
            </a:prstGeom>
            <a:solidFill>
              <a:srgbClr val="237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46" name="Title 1">
              <a:extLst>
                <a:ext uri="{FF2B5EF4-FFF2-40B4-BE49-F238E27FC236}">
                  <a16:creationId xmlns:a16="http://schemas.microsoft.com/office/drawing/2014/main" id="{264F8460-24AF-4D24-9E04-4DD7064FC94B}"/>
                </a:ext>
              </a:extLst>
            </p:cNvPr>
            <p:cNvSpPr txBox="1">
              <a:spLocks/>
            </p:cNvSpPr>
            <p:nvPr/>
          </p:nvSpPr>
          <p:spPr>
            <a:xfrm>
              <a:off x="5617411" y="1999532"/>
              <a:ext cx="1295399" cy="355049"/>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350" dirty="0">
                  <a:solidFill>
                    <a:schemeClr val="bg1"/>
                  </a:solidFill>
                  <a:latin typeface="Aleo" charset="0"/>
                  <a:ea typeface="Aleo" charset="0"/>
                  <a:cs typeface="Aleo" charset="0"/>
                </a:rPr>
                <a:t>STAGE </a:t>
              </a:r>
            </a:p>
            <a:p>
              <a:r>
                <a:rPr lang="en-US" altLang="en-US" sz="1350" dirty="0">
                  <a:solidFill>
                    <a:schemeClr val="bg1"/>
                  </a:solidFill>
                  <a:latin typeface="Aleo" charset="0"/>
                  <a:ea typeface="Aleo" charset="0"/>
                  <a:cs typeface="Aleo" charset="0"/>
                </a:rPr>
                <a:t>FOUR</a:t>
              </a:r>
            </a:p>
          </p:txBody>
        </p:sp>
        <p:sp>
          <p:nvSpPr>
            <p:cNvPr id="47" name="Pentagon 27">
              <a:extLst>
                <a:ext uri="{FF2B5EF4-FFF2-40B4-BE49-F238E27FC236}">
                  <a16:creationId xmlns:a16="http://schemas.microsoft.com/office/drawing/2014/main" id="{54A344D5-C110-4C32-9E68-68D28916B82B}"/>
                </a:ext>
              </a:extLst>
            </p:cNvPr>
            <p:cNvSpPr/>
            <p:nvPr/>
          </p:nvSpPr>
          <p:spPr>
            <a:xfrm rot="5400000">
              <a:off x="7314090" y="1326228"/>
              <a:ext cx="988428" cy="1255015"/>
            </a:xfrm>
            <a:prstGeom prst="homePlate">
              <a:avLst/>
            </a:prstGeom>
            <a:solidFill>
              <a:srgbClr val="1D5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48" name="Title 1">
              <a:extLst>
                <a:ext uri="{FF2B5EF4-FFF2-40B4-BE49-F238E27FC236}">
                  <a16:creationId xmlns:a16="http://schemas.microsoft.com/office/drawing/2014/main" id="{0EEC7D7F-A4DA-438E-BA85-9B11D2F126D7}"/>
                </a:ext>
              </a:extLst>
            </p:cNvPr>
            <p:cNvSpPr txBox="1">
              <a:spLocks/>
            </p:cNvSpPr>
            <p:nvPr/>
          </p:nvSpPr>
          <p:spPr>
            <a:xfrm>
              <a:off x="7210836" y="1999532"/>
              <a:ext cx="1295399" cy="355049"/>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350" dirty="0">
                  <a:solidFill>
                    <a:schemeClr val="bg1"/>
                  </a:solidFill>
                  <a:latin typeface="Aleo" charset="0"/>
                  <a:ea typeface="Aleo" charset="0"/>
                  <a:cs typeface="Aleo" charset="0"/>
                </a:rPr>
                <a:t>STAGE </a:t>
              </a:r>
            </a:p>
            <a:p>
              <a:r>
                <a:rPr lang="en-US" altLang="en-US" sz="1350" dirty="0">
                  <a:solidFill>
                    <a:schemeClr val="bg1"/>
                  </a:solidFill>
                  <a:latin typeface="Aleo" charset="0"/>
                  <a:ea typeface="Aleo" charset="0"/>
                  <a:cs typeface="Aleo" charset="0"/>
                </a:rPr>
                <a:t>FIVE</a:t>
              </a:r>
            </a:p>
          </p:txBody>
        </p:sp>
        <p:pic>
          <p:nvPicPr>
            <p:cNvPr id="49" name="Picture 48">
              <a:extLst>
                <a:ext uri="{FF2B5EF4-FFF2-40B4-BE49-F238E27FC236}">
                  <a16:creationId xmlns:a16="http://schemas.microsoft.com/office/drawing/2014/main" id="{DDD99B0E-39A1-474F-B357-299C4A85EACC}"/>
                </a:ext>
              </a:extLst>
            </p:cNvPr>
            <p:cNvPicPr>
              <a:picLocks noChangeAspect="1"/>
            </p:cNvPicPr>
            <p:nvPr/>
          </p:nvPicPr>
          <p:blipFill>
            <a:blip r:embed="rId2">
              <a:alphaModFix amt="20000"/>
            </a:blip>
            <a:stretch>
              <a:fillRect/>
            </a:stretch>
          </p:blipFill>
          <p:spPr>
            <a:xfrm>
              <a:off x="8054051" y="1078836"/>
              <a:ext cx="828334" cy="828334"/>
            </a:xfrm>
            <a:prstGeom prst="rect">
              <a:avLst/>
            </a:prstGeom>
          </p:spPr>
        </p:pic>
      </p:grpSp>
    </p:spTree>
    <p:extLst>
      <p:ext uri="{BB962C8B-B14F-4D97-AF65-F5344CB8AC3E}">
        <p14:creationId xmlns:p14="http://schemas.microsoft.com/office/powerpoint/2010/main" val="231442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09600"/>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METHODOLOGY</a:t>
            </a:r>
            <a:br>
              <a:rPr lang="en-US" sz="2400" b="1" dirty="0">
                <a:solidFill>
                  <a:schemeClr val="accent4">
                    <a:lumMod val="75000"/>
                  </a:schemeClr>
                </a:solidFill>
                <a:latin typeface="Arial Narrow" panose="020B060602020203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8</a:t>
            </a:fld>
            <a:endParaRPr lang="en-US" dirty="0"/>
          </a:p>
        </p:txBody>
      </p:sp>
      <p:sp>
        <p:nvSpPr>
          <p:cNvPr id="5" name="Content Placeholder 4"/>
          <p:cNvSpPr>
            <a:spLocks noGrp="1"/>
          </p:cNvSpPr>
          <p:nvPr>
            <p:ph idx="1"/>
          </p:nvPr>
        </p:nvSpPr>
        <p:spPr>
          <a:xfrm>
            <a:off x="381000" y="609600"/>
            <a:ext cx="11430000" cy="5276851"/>
          </a:xfrm>
        </p:spPr>
        <p:txBody>
          <a:bodyPr>
            <a:normAutofit/>
          </a:bodyPr>
          <a:lstStyle/>
          <a:p>
            <a:pPr marL="0" indent="0" algn="just">
              <a:spcAft>
                <a:spcPts val="900"/>
              </a:spcAft>
              <a:buNone/>
              <a:defRPr/>
            </a:pPr>
            <a:r>
              <a:rPr lang="en-US" sz="3000" b="1" dirty="0">
                <a:solidFill>
                  <a:srgbClr val="0070C0"/>
                </a:solidFill>
                <a:ea typeface="Tahoma" panose="020B0604030504040204" pitchFamily="34" charset="0"/>
                <a:cs typeface="Tahoma" panose="020B0604030504040204" pitchFamily="34" charset="0"/>
              </a:rPr>
              <a:t>Stage One: </a:t>
            </a:r>
            <a:r>
              <a:rPr lang="en-US" sz="3000" b="1" dirty="0">
                <a:ea typeface="Tahoma" panose="020B0604030504040204" pitchFamily="34" charset="0"/>
                <a:cs typeface="Tahoma" panose="020B0604030504040204" pitchFamily="34" charset="0"/>
              </a:rPr>
              <a:t>Preparatory Phase </a:t>
            </a:r>
          </a:p>
          <a:p>
            <a:pPr marL="0" indent="0" algn="just">
              <a:spcAft>
                <a:spcPts val="900"/>
              </a:spcAft>
              <a:buNone/>
              <a:defRPr/>
            </a:pPr>
            <a:r>
              <a:rPr lang="en-US" sz="3000" dirty="0">
                <a:ea typeface="Tahoma" panose="020B0604030504040204" pitchFamily="34" charset="0"/>
                <a:cs typeface="Tahoma" panose="020B0604030504040204" pitchFamily="34" charset="0"/>
              </a:rPr>
              <a:t>The preparatory phase will take four (4) weeks and shall include the following:</a:t>
            </a:r>
          </a:p>
          <a:p>
            <a:pPr marL="385763" indent="-385763" algn="just">
              <a:spcBef>
                <a:spcPts val="0"/>
              </a:spcBef>
              <a:spcAft>
                <a:spcPts val="900"/>
              </a:spcAft>
              <a:buFont typeface="+mj-lt"/>
              <a:buAutoNum type="romanLcPeriod"/>
              <a:defRPr/>
            </a:pPr>
            <a:r>
              <a:rPr lang="en-US" sz="3000" dirty="0">
                <a:ea typeface="Tahoma" panose="020B0604030504040204" pitchFamily="34" charset="0"/>
                <a:cs typeface="Tahoma" panose="020B0604030504040204" pitchFamily="34" charset="0"/>
              </a:rPr>
              <a:t>Call for Targeted Review Themes/Questions</a:t>
            </a:r>
          </a:p>
          <a:p>
            <a:pPr algn="just">
              <a:spcBef>
                <a:spcPts val="0"/>
              </a:spcBef>
              <a:spcAft>
                <a:spcPts val="900"/>
              </a:spcAft>
              <a:buFont typeface="+mj-lt"/>
              <a:buAutoNum type="romanLcPeriod"/>
              <a:defRPr/>
            </a:pPr>
            <a:r>
              <a:rPr lang="en-US" sz="3000" dirty="0">
                <a:ea typeface="Tahoma" panose="020B0604030504040204" pitchFamily="34" charset="0"/>
                <a:cs typeface="Tahoma" panose="020B0604030504040204" pitchFamily="34" charset="0"/>
              </a:rPr>
              <a:t>Commission of the Targeted Review</a:t>
            </a:r>
          </a:p>
          <a:p>
            <a:pPr algn="just">
              <a:spcBef>
                <a:spcPts val="0"/>
              </a:spcBef>
              <a:spcAft>
                <a:spcPts val="900"/>
              </a:spcAft>
              <a:buFont typeface="+mj-lt"/>
              <a:buAutoNum type="romanLcPeriod"/>
              <a:defRPr/>
            </a:pPr>
            <a:r>
              <a:rPr lang="en-US" sz="3000" dirty="0">
                <a:ea typeface="Tahoma" panose="020B0604030504040204" pitchFamily="34" charset="0"/>
                <a:cs typeface="Tahoma" panose="020B0604030504040204" pitchFamily="34" charset="0"/>
              </a:rPr>
              <a:t>Confirmation of Review Calendar</a:t>
            </a:r>
          </a:p>
          <a:p>
            <a:pPr algn="just">
              <a:spcBef>
                <a:spcPts val="0"/>
              </a:spcBef>
              <a:spcAft>
                <a:spcPts val="900"/>
              </a:spcAft>
              <a:buFont typeface="+mj-lt"/>
              <a:buAutoNum type="romanLcPeriod"/>
              <a:defRPr/>
            </a:pPr>
            <a:r>
              <a:rPr lang="en-US" sz="3000" dirty="0">
                <a:ea typeface="Tahoma" panose="020B0604030504040204" pitchFamily="34" charset="0"/>
                <a:cs typeface="Tahoma" panose="020B0604030504040204" pitchFamily="34" charset="0"/>
              </a:rPr>
              <a:t>Recruitment of Reviewers</a:t>
            </a:r>
          </a:p>
          <a:p>
            <a:pPr algn="just">
              <a:spcBef>
                <a:spcPts val="0"/>
              </a:spcBef>
              <a:spcAft>
                <a:spcPts val="900"/>
              </a:spcAft>
              <a:buFont typeface="+mj-lt"/>
              <a:buAutoNum type="romanLcPeriod"/>
              <a:defRPr/>
            </a:pPr>
            <a:r>
              <a:rPr lang="en-US" sz="3000" dirty="0">
                <a:ea typeface="Tahoma" panose="020B0604030504040204" pitchFamily="34" charset="0"/>
                <a:cs typeface="Tahoma" panose="020B0604030504040204" pitchFamily="34" charset="0"/>
              </a:rPr>
              <a:t>Background Documentation</a:t>
            </a:r>
          </a:p>
          <a:p>
            <a:pPr algn="just">
              <a:spcBef>
                <a:spcPts val="0"/>
              </a:spcBef>
              <a:spcAft>
                <a:spcPts val="900"/>
              </a:spcAft>
              <a:buFont typeface="+mj-lt"/>
              <a:buAutoNum type="romanLcPeriod"/>
              <a:defRPr/>
            </a:pPr>
            <a:r>
              <a:rPr lang="en-US" sz="3000" dirty="0">
                <a:ea typeface="Tahoma" panose="020B0604030504040204" pitchFamily="34" charset="0"/>
                <a:cs typeface="Tahoma" panose="020B0604030504040204" pitchFamily="34" charset="0"/>
              </a:rPr>
              <a:t>National Stakeholder Mobilization</a:t>
            </a:r>
          </a:p>
          <a:p>
            <a:pPr marL="0" indent="0">
              <a:buNone/>
            </a:pPr>
            <a:endParaRPr lang="en-US" dirty="0"/>
          </a:p>
        </p:txBody>
      </p:sp>
    </p:spTree>
    <p:extLst>
      <p:ext uri="{BB962C8B-B14F-4D97-AF65-F5344CB8AC3E}">
        <p14:creationId xmlns:p14="http://schemas.microsoft.com/office/powerpoint/2010/main" val="230304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32212"/>
          </a:xfrm>
        </p:spPr>
        <p:txBody>
          <a:bodyPr>
            <a:normAutofit fontScale="90000"/>
          </a:bodyPr>
          <a:lstStyle/>
          <a:p>
            <a:r>
              <a:rPr lang="en-US" altLang="en-US" sz="3600" b="1" dirty="0">
                <a:solidFill>
                  <a:srgbClr val="0D602D"/>
                </a:solidFill>
                <a:latin typeface="Tahoma" panose="020B0604030504040204" pitchFamily="34" charset="0"/>
                <a:ea typeface="Tahoma" panose="020B0604030504040204" pitchFamily="34" charset="0"/>
                <a:cs typeface="Tahoma" panose="020B0604030504040204" pitchFamily="34" charset="0"/>
              </a:rPr>
              <a:t>METHODOLOGY</a:t>
            </a:r>
            <a:br>
              <a:rPr lang="en-US" sz="2400" b="1" dirty="0">
                <a:solidFill>
                  <a:schemeClr val="accent4">
                    <a:lumMod val="75000"/>
                  </a:schemeClr>
                </a:solidFill>
                <a:latin typeface="Arial" panose="020B0604020202020204" pitchFamily="34" charset="0"/>
                <a:cs typeface="Arial" panose="020B0604020202020204" pitchFamily="34" charset="0"/>
              </a:rPr>
            </a:br>
            <a:endParaRPr lang="en-US"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9</a:t>
            </a:fld>
            <a:endParaRPr lang="en-US" dirty="0"/>
          </a:p>
        </p:txBody>
      </p:sp>
      <p:sp>
        <p:nvSpPr>
          <p:cNvPr id="5" name="Content Placeholder 4"/>
          <p:cNvSpPr>
            <a:spLocks noGrp="1"/>
          </p:cNvSpPr>
          <p:nvPr>
            <p:ph idx="1"/>
          </p:nvPr>
        </p:nvSpPr>
        <p:spPr>
          <a:xfrm>
            <a:off x="304800" y="1066800"/>
            <a:ext cx="11582400" cy="4800600"/>
          </a:xfrm>
        </p:spPr>
        <p:txBody>
          <a:bodyPr>
            <a:normAutofit/>
          </a:bodyPr>
          <a:lstStyle/>
          <a:p>
            <a:pPr marL="0" indent="0">
              <a:buNone/>
            </a:pPr>
            <a:r>
              <a:rPr lang="en-US" b="1" dirty="0">
                <a:solidFill>
                  <a:srgbClr val="0070C0"/>
                </a:solidFill>
                <a:ea typeface="Tahoma" panose="020B0604030504040204" pitchFamily="34" charset="0"/>
                <a:cs typeface="Tahoma" panose="020B0604030504040204" pitchFamily="34" charset="0"/>
              </a:rPr>
              <a:t>Stage Two: </a:t>
            </a:r>
            <a:r>
              <a:rPr lang="en-US" b="1" dirty="0">
                <a:ea typeface="Tahoma" panose="020B0604030504040204" pitchFamily="34" charset="0"/>
                <a:cs typeface="Tahoma" panose="020B0604030504040204" pitchFamily="34" charset="0"/>
              </a:rPr>
              <a:t>Targeted Review Field Mission</a:t>
            </a:r>
          </a:p>
          <a:p>
            <a:pPr marL="300038" indent="-300038">
              <a:buFont typeface="+mj-lt"/>
              <a:buAutoNum type="romanLcPeriod"/>
            </a:pPr>
            <a:r>
              <a:rPr lang="en-US" dirty="0">
                <a:ea typeface="Tahoma" panose="020B0604030504040204" pitchFamily="34" charset="0"/>
                <a:cs typeface="Tahoma" panose="020B0604030504040204" pitchFamily="34" charset="0"/>
              </a:rPr>
              <a:t>The Targeted Review Field Mission shall be conducted in one (1) week in the Capital city and selected regions</a:t>
            </a:r>
          </a:p>
          <a:p>
            <a:pPr marL="300038" indent="-300038">
              <a:buFont typeface="+mj-lt"/>
              <a:buAutoNum type="romanLcPeriod"/>
            </a:pPr>
            <a:r>
              <a:rPr lang="en-US" dirty="0">
                <a:ea typeface="Tahoma" panose="020B0604030504040204" pitchFamily="34" charset="0"/>
                <a:cs typeface="Tahoma" panose="020B0604030504040204" pitchFamily="34" charset="0"/>
              </a:rPr>
              <a:t>National Consultations and Literature Review: The Review team shall engage and consult the relevant stakeholders in the Public sector, Private sector, media, Civil Society and National Governing Council. The review team shall use approved ICT platforms to collect data.</a:t>
            </a:r>
          </a:p>
          <a:p>
            <a:endParaRPr lang="en-US" dirty="0"/>
          </a:p>
        </p:txBody>
      </p:sp>
    </p:spTree>
    <p:extLst>
      <p:ext uri="{BB962C8B-B14F-4D97-AF65-F5344CB8AC3E}">
        <p14:creationId xmlns:p14="http://schemas.microsoft.com/office/powerpoint/2010/main" val="2770190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2981</TotalTime>
  <Words>1347</Words>
  <Application>Microsoft Office PowerPoint</Application>
  <PresentationFormat>Widescreen</PresentationFormat>
  <Paragraphs>167</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Aleo</vt:lpstr>
      <vt:lpstr>Arial</vt:lpstr>
      <vt:lpstr>Arial Narrow</vt:lpstr>
      <vt:lpstr>Arial Rounded MT Bold</vt:lpstr>
      <vt:lpstr>Calibri</vt:lpstr>
      <vt:lpstr>Lucida Calligraphy</vt:lpstr>
      <vt:lpstr>Tahoma</vt:lpstr>
      <vt:lpstr>Wingdings</vt:lpstr>
      <vt:lpstr>Wingdings 3</vt:lpstr>
      <vt:lpstr>Office Theme</vt:lpstr>
      <vt:lpstr>PowerPoint Presentation</vt:lpstr>
      <vt:lpstr>OUTLINE </vt:lpstr>
      <vt:lpstr>BACKGROUND </vt:lpstr>
      <vt:lpstr>TYPES OF APRM REVIEWS </vt:lpstr>
      <vt:lpstr>KEY FEATURES OF TARGETED REVIEWS  </vt:lpstr>
      <vt:lpstr>KEY FEATURES </vt:lpstr>
      <vt:lpstr>METHODOLOGY </vt:lpstr>
      <vt:lpstr>METHODOLOGY </vt:lpstr>
      <vt:lpstr>METHODOLOGY </vt:lpstr>
      <vt:lpstr>METHODOLOGY </vt:lpstr>
      <vt:lpstr>METHODOLOGY </vt:lpstr>
      <vt:lpstr>METHODOLOGY </vt:lpstr>
      <vt:lpstr>REPORTING TEMPLATE </vt:lpstr>
      <vt:lpstr>ACTIVITIES THAT HAVE BEEN UNDERTAKEN </vt:lpstr>
      <vt:lpstr>TARGETED REVIEW UNDERTAKEN IN THE YEAR 2019</vt:lpstr>
      <vt:lpstr>TARGETED REVIEW UNDERTAKEN IN THE YEAR 2019</vt:lpstr>
      <vt:lpstr>TARGETED REVIEW UNDERTAKEN IN THE YEAR 2019</vt:lpstr>
      <vt:lpstr>PLANNED ACTIVITIES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DotComGuy</dc:creator>
  <cp:lastModifiedBy>Janet Mabwa</cp:lastModifiedBy>
  <cp:revision>190</cp:revision>
  <dcterms:created xsi:type="dcterms:W3CDTF">2014-09-03T08:08:45Z</dcterms:created>
  <dcterms:modified xsi:type="dcterms:W3CDTF">2020-02-24T05:10:41Z</dcterms:modified>
</cp:coreProperties>
</file>