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74" r:id="rId4"/>
  </p:sldMasterIdLst>
  <p:notesMasterIdLst>
    <p:notesMasterId r:id="rId14"/>
  </p:notesMasterIdLst>
  <p:sldIdLst>
    <p:sldId id="256" r:id="rId5"/>
    <p:sldId id="280" r:id="rId6"/>
    <p:sldId id="281" r:id="rId7"/>
    <p:sldId id="279" r:id="rId8"/>
    <p:sldId id="259" r:id="rId9"/>
    <p:sldId id="274" r:id="rId10"/>
    <p:sldId id="272" r:id="rId11"/>
    <p:sldId id="275" r:id="rId12"/>
    <p:sldId id="270" r:id="rId13"/>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7302" autoAdjust="0"/>
  </p:normalViewPr>
  <p:slideViewPr>
    <p:cSldViewPr snapToGrid="0">
      <p:cViewPr>
        <p:scale>
          <a:sx n="75" d="100"/>
          <a:sy n="75" d="100"/>
        </p:scale>
        <p:origin x="-1920" y="-80"/>
      </p:cViewPr>
      <p:guideLst>
        <p:guide orient="horz" pos="2160"/>
        <p:guide pos="3840"/>
      </p:guideLst>
    </p:cSldViewPr>
  </p:slideViewPr>
  <p:notesTextViewPr>
    <p:cViewPr>
      <p:scale>
        <a:sx n="1" d="1"/>
        <a:sy n="1" d="1"/>
      </p:scale>
      <p:origin x="0" y="0"/>
    </p:cViewPr>
  </p:notesTextViewPr>
  <p:notesViewPr>
    <p:cSldViewPr snapToGrid="0" snapToObjects="1">
      <p:cViewPr>
        <p:scale>
          <a:sx n="200" d="100"/>
          <a:sy n="200" d="100"/>
        </p:scale>
        <p:origin x="-1376" y="37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3" Type="http://schemas.microsoft.com/office/2016/11/relationships/changesInfo" Target="changesInfos/changesInfo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ja Angela Rauch" userId="b262c400-2c09-4973-a18e-f4b3756caa86" providerId="ADAL" clId="{C63009DA-61F0-4B01-BBE3-B95EEF2BDB10}"/>
    <pc:docChg chg="delSld">
      <pc:chgData name="Svenja Angela Rauch" userId="b262c400-2c09-4973-a18e-f4b3756caa86" providerId="ADAL" clId="{C63009DA-61F0-4B01-BBE3-B95EEF2BDB10}" dt="2019-10-08T17:20:01.286" v="4" actId="2696"/>
      <pc:docMkLst>
        <pc:docMk/>
      </pc:docMkLst>
      <pc:sldChg chg="del">
        <pc:chgData name="Svenja Angela Rauch" userId="b262c400-2c09-4973-a18e-f4b3756caa86" providerId="ADAL" clId="{C63009DA-61F0-4B01-BBE3-B95EEF2BDB10}" dt="2019-10-08T17:19:59.083" v="0" actId="2696"/>
        <pc:sldMkLst>
          <pc:docMk/>
          <pc:sldMk cId="2927658889" sldId="260"/>
        </pc:sldMkLst>
      </pc:sldChg>
      <pc:sldChg chg="del">
        <pc:chgData name="Svenja Angela Rauch" userId="b262c400-2c09-4973-a18e-f4b3756caa86" providerId="ADAL" clId="{C63009DA-61F0-4B01-BBE3-B95EEF2BDB10}" dt="2019-10-08T17:19:59.286" v="1" actId="2696"/>
        <pc:sldMkLst>
          <pc:docMk/>
          <pc:sldMk cId="976715269" sldId="261"/>
        </pc:sldMkLst>
      </pc:sldChg>
      <pc:sldChg chg="del">
        <pc:chgData name="Svenja Angela Rauch" userId="b262c400-2c09-4973-a18e-f4b3756caa86" providerId="ADAL" clId="{C63009DA-61F0-4B01-BBE3-B95EEF2BDB10}" dt="2019-10-08T17:19:59.505" v="2" actId="2696"/>
        <pc:sldMkLst>
          <pc:docMk/>
          <pc:sldMk cId="3884517773" sldId="262"/>
        </pc:sldMkLst>
      </pc:sldChg>
      <pc:sldChg chg="del">
        <pc:chgData name="Svenja Angela Rauch" userId="b262c400-2c09-4973-a18e-f4b3756caa86" providerId="ADAL" clId="{C63009DA-61F0-4B01-BBE3-B95EEF2BDB10}" dt="2019-10-08T17:20:00.239" v="3" actId="2696"/>
        <pc:sldMkLst>
          <pc:docMk/>
          <pc:sldMk cId="3954421576" sldId="263"/>
        </pc:sldMkLst>
      </pc:sldChg>
      <pc:sldChg chg="del">
        <pc:chgData name="Svenja Angela Rauch" userId="b262c400-2c09-4973-a18e-f4b3756caa86" providerId="ADAL" clId="{C63009DA-61F0-4B01-BBE3-B95EEF2BDB10}" dt="2019-10-08T17:20:01.286" v="4" actId="2696"/>
        <pc:sldMkLst>
          <pc:docMk/>
          <pc:sldMk cId="3879298301" sldId="264"/>
        </pc:sldMkLst>
      </pc:sldChg>
    </pc:docChg>
  </pc:docChgLst>
</pc:chgInfo>
</file>

<file path=ppt/charts/_rels/chart1.xml.rels><?xml version="1.0" encoding="UTF-8" standalone="yes"?>
<Relationships xmlns="http://schemas.openxmlformats.org/package/2006/relationships"><Relationship Id="rId1" Type="http://schemas.openxmlformats.org/officeDocument/2006/relationships/oleObject" Target="file:///C:\Users\ruth.checknoff\Downloads\Member%20States%20Results.xlsx" TargetMode="External"/><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cap="all" spc="50" baseline="0">
                <a:solidFill>
                  <a:schemeClr val="tx1">
                    <a:lumMod val="65000"/>
                    <a:lumOff val="35000"/>
                  </a:schemeClr>
                </a:solidFill>
                <a:latin typeface="+mn-lt"/>
                <a:ea typeface="+mn-ea"/>
                <a:cs typeface="+mn-cs"/>
              </a:defRPr>
            </a:pPr>
            <a:r>
              <a:rPr lang="en-US" sz="2400" b="1" i="0" cap="all" baseline="0" dirty="0" err="1">
                <a:solidFill>
                  <a:srgbClr val="FF6600"/>
                </a:solidFill>
                <a:effectLst/>
                <a:latin typeface="Calibri"/>
                <a:cs typeface="Calibri"/>
              </a:rPr>
              <a:t>hlpf</a:t>
            </a:r>
            <a:r>
              <a:rPr lang="en-US" sz="2400" b="1" i="0" cap="all" baseline="0" dirty="0">
                <a:solidFill>
                  <a:srgbClr val="FF6600"/>
                </a:solidFill>
                <a:effectLst/>
                <a:latin typeface="Calibri"/>
                <a:cs typeface="Calibri"/>
              </a:rPr>
              <a:t> functions that were best fulfilled</a:t>
            </a:r>
            <a:endParaRPr lang="en-US" sz="2400" dirty="0">
              <a:solidFill>
                <a:srgbClr val="FF6600"/>
              </a:solidFill>
              <a:effectLst/>
              <a:latin typeface="Calibri"/>
              <a:cs typeface="Calibri"/>
            </a:endParaRPr>
          </a:p>
        </c:rich>
      </c:tx>
      <c:layout>
        <c:manualLayout>
          <c:xMode val="edge"/>
          <c:yMode val="edge"/>
          <c:x val="0.148574741074139"/>
          <c:y val="0.00194021718932859"/>
        </c:manualLayout>
      </c:layout>
      <c:overlay val="0"/>
      <c:spPr>
        <a:noFill/>
        <a:ln>
          <a:noFill/>
        </a:ln>
        <a:effectLst/>
      </c:spPr>
    </c:title>
    <c:autoTitleDeleted val="0"/>
    <c:plotArea>
      <c:layout/>
      <c:barChart>
        <c:barDir val="bar"/>
        <c:grouping val="clustered"/>
        <c:varyColors val="0"/>
        <c:ser>
          <c:idx val="0"/>
          <c:order val="0"/>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10800000" scaled="1"/>
              <a:tileRect/>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'Data Analysis'!$G$138:$G$144</c:f>
              <c:strCache>
                <c:ptCount val="7"/>
                <c:pt idx="0">
                  <c:v>Voluntary National Reviews</c:v>
                </c:pt>
                <c:pt idx="1">
                  <c:v>Thematic Reviews of SDGs</c:v>
                </c:pt>
                <c:pt idx="2">
                  <c:v>Identification of Trends and Emerging Issues</c:v>
                </c:pt>
                <c:pt idx="3">
                  <c:v>Promotion of UN System-wide Coherence and Policy Coordination</c:v>
                </c:pt>
                <c:pt idx="4">
                  <c:v>Platform for Partnerships</c:v>
                </c:pt>
                <c:pt idx="5">
                  <c:v>Provision of High-Level Political Leadership and Guidance</c:v>
                </c:pt>
                <c:pt idx="6">
                  <c:v>Improved Science-Policy Interface</c:v>
                </c:pt>
              </c:strCache>
            </c:strRef>
          </c:cat>
          <c:val>
            <c:numRef>
              <c:f>'Data Analysis'!$I$138:$I$144</c:f>
              <c:numCache>
                <c:formatCode>0%</c:formatCode>
                <c:ptCount val="7"/>
                <c:pt idx="0">
                  <c:v>0.636363636363636</c:v>
                </c:pt>
                <c:pt idx="1">
                  <c:v>0.584415584415584</c:v>
                </c:pt>
                <c:pt idx="2">
                  <c:v>0.558441558441559</c:v>
                </c:pt>
                <c:pt idx="3">
                  <c:v>0.506493506493507</c:v>
                </c:pt>
                <c:pt idx="4">
                  <c:v>0.441558441558442</c:v>
                </c:pt>
                <c:pt idx="5">
                  <c:v>0.402597402597403</c:v>
                </c:pt>
                <c:pt idx="6">
                  <c:v>0.337662337662338</c:v>
                </c:pt>
              </c:numCache>
            </c:numRef>
          </c:val>
          <c:extLst xmlns:c16r2="http://schemas.microsoft.com/office/drawing/2015/06/chart">
            <c:ext xmlns:c16="http://schemas.microsoft.com/office/drawing/2014/chart" uri="{C3380CC4-5D6E-409C-BE32-E72D297353CC}">
              <c16:uniqueId val="{00000000-0E5B-4A6B-AFFB-17B04E63539C}"/>
            </c:ext>
          </c:extLst>
        </c:ser>
        <c:dLbls>
          <c:dLblPos val="outEnd"/>
          <c:showLegendKey val="0"/>
          <c:showVal val="1"/>
          <c:showCatName val="0"/>
          <c:showSerName val="0"/>
          <c:showPercent val="0"/>
          <c:showBubbleSize val="0"/>
        </c:dLbls>
        <c:gapWidth val="326"/>
        <c:overlap val="-58"/>
        <c:axId val="-2123122776"/>
        <c:axId val="-2122966264"/>
      </c:barChart>
      <c:catAx>
        <c:axId val="-2123122776"/>
        <c:scaling>
          <c:orientation val="maxMin"/>
        </c:scaling>
        <c:delete val="0"/>
        <c:axPos val="l"/>
        <c:title>
          <c:tx>
            <c:rich>
              <a:bodyPr rot="-540000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b="0" i="0" kern="1200" cap="all" baseline="0" err="1">
                    <a:solidFill>
                      <a:srgbClr val="595959"/>
                    </a:solidFill>
                    <a:effectLst/>
                  </a:rPr>
                  <a:t>Hlpf</a:t>
                </a:r>
                <a:r>
                  <a:rPr lang="en-US" sz="1400" b="0" i="0" kern="1200" cap="all" baseline="0">
                    <a:solidFill>
                      <a:srgbClr val="595959"/>
                    </a:solidFill>
                    <a:effectLst/>
                  </a:rPr>
                  <a:t> functions</a:t>
                </a:r>
                <a:endParaRPr lang="en-US" sz="1400">
                  <a:effectLst/>
                </a:endParaRPr>
              </a:p>
            </c:rich>
          </c:tx>
          <c:layout>
            <c:manualLayout>
              <c:xMode val="edge"/>
              <c:yMode val="edge"/>
              <c:x val="0.00232919268897593"/>
              <c:y val="0.497570303421284"/>
            </c:manualLayout>
          </c:layout>
          <c:overlay val="0"/>
          <c:spPr>
            <a:noFill/>
            <a:ln>
              <a:noFill/>
            </a:ln>
            <a:effectLst/>
          </c:spPr>
        </c:title>
        <c:numFmt formatCode="General" sourceLinked="1"/>
        <c:majorTickMark val="none"/>
        <c:minorTickMark val="none"/>
        <c:tickLblPos val="nextTo"/>
        <c:spPr>
          <a:noFill/>
          <a:ln w="19050" cap="flat" cmpd="sng" algn="ctr">
            <a:solidFill>
              <a:schemeClr val="tx1">
                <a:lumMod val="15000"/>
                <a:lumOff val="8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122966264"/>
        <c:crosses val="autoZero"/>
        <c:auto val="1"/>
        <c:lblAlgn val="ctr"/>
        <c:lblOffset val="100"/>
        <c:noMultiLvlLbl val="0"/>
      </c:catAx>
      <c:valAx>
        <c:axId val="-2122966264"/>
        <c:scaling>
          <c:orientation val="minMax"/>
        </c:scaling>
        <c:delete val="0"/>
        <c:axPos val="t"/>
        <c:majorGridlines>
          <c:spPr>
            <a:ln w="9525" cap="flat" cmpd="sng" algn="ctr">
              <a:gradFill>
                <a:gsLst>
                  <a:gs pos="99000">
                    <a:schemeClr val="tx1">
                      <a:lumMod val="25000"/>
                      <a:lumOff val="75000"/>
                    </a:schemeClr>
                  </a:gs>
                  <a:gs pos="0">
                    <a:schemeClr val="tx1">
                      <a:lumMod val="15000"/>
                      <a:lumOff val="85000"/>
                    </a:schemeClr>
                  </a:gs>
                </a:gsLst>
                <a:lin ang="5400000" scaled="0"/>
              </a:gradFill>
              <a:round/>
            </a:ln>
            <a:effectLst/>
          </c:spPr>
        </c:majorGridlines>
        <c:title>
          <c:tx>
            <c:rich>
              <a:bodyPr rot="0" spcFirstLastPara="1" vertOverflow="ellipsis" vert="horz" wrap="square" anchor="ctr" anchorCtr="1"/>
              <a:lstStyle/>
              <a:p>
                <a:pPr>
                  <a:defRPr sz="1400" b="0" i="0" u="none" strike="noStrike" kern="1200" cap="all" baseline="0">
                    <a:solidFill>
                      <a:schemeClr val="tx1">
                        <a:lumMod val="65000"/>
                        <a:lumOff val="35000"/>
                      </a:schemeClr>
                    </a:solidFill>
                    <a:latin typeface="+mn-lt"/>
                    <a:ea typeface="+mn-ea"/>
                    <a:cs typeface="+mn-cs"/>
                  </a:defRPr>
                </a:pPr>
                <a:r>
                  <a:rPr lang="en-US" sz="1400" b="0" i="0" kern="1200" cap="all" baseline="0">
                    <a:solidFill>
                      <a:srgbClr val="595959"/>
                    </a:solidFill>
                    <a:effectLst/>
                  </a:rPr>
                  <a:t>Percentage of respondents indicating function fulfillment</a:t>
                </a:r>
                <a:endParaRPr lang="en-US" sz="1400">
                  <a:effectLst/>
                </a:endParaRPr>
              </a:p>
            </c:rich>
          </c:tx>
          <c:layout>
            <c:manualLayout>
              <c:xMode val="edge"/>
              <c:yMode val="edge"/>
              <c:x val="0.516018976868182"/>
              <c:y val="0.0797303424515165"/>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3122776"/>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3">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9050" cap="flat" cmpd="sng" algn="ctr">
        <a:solidFill>
          <a:schemeClr val="tx1">
            <a:lumMod val="15000"/>
            <a:lumOff val="8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
  <cs:dataPoint3D>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10800000" scaled="1"/>
        <a:tileRect/>
      </a:gra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99000">
              <a:schemeClr val="tx1">
                <a:lumMod val="25000"/>
                <a:lumOff val="75000"/>
              </a:schemeClr>
            </a:gs>
            <a:gs pos="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tx1">
                <a:lumMod val="15000"/>
                <a:lumOff val="85000"/>
              </a:schemeClr>
            </a:gs>
            <a:gs pos="0">
              <a:schemeClr val="tx1">
                <a:lumMod val="5000"/>
                <a:lumOff val="9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svg"/><Relationship Id="rId5" Type="http://schemas.openxmlformats.org/officeDocument/2006/relationships/image" Target="../media/image15.png"/><Relationship Id="rId6" Type="http://schemas.openxmlformats.org/officeDocument/2006/relationships/image" Target="../media/image9.svg"/><Relationship Id="rId7" Type="http://schemas.openxmlformats.org/officeDocument/2006/relationships/image" Target="../media/image16.png"/><Relationship Id="rId8" Type="http://schemas.openxmlformats.org/officeDocument/2006/relationships/image" Target="../media/image11.svg"/><Relationship Id="rId9" Type="http://schemas.openxmlformats.org/officeDocument/2006/relationships/image" Target="../media/image17.png"/><Relationship Id="rId10" Type="http://schemas.openxmlformats.org/officeDocument/2006/relationships/image" Target="../media/image13.svg"/><Relationship Id="rId1" Type="http://schemas.openxmlformats.org/officeDocument/2006/relationships/image" Target="../media/image13.png"/><Relationship Id="rId2"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9.svg"/><Relationship Id="rId5" Type="http://schemas.openxmlformats.org/officeDocument/2006/relationships/image" Target="../media/image20.png"/><Relationship Id="rId6" Type="http://schemas.openxmlformats.org/officeDocument/2006/relationships/image" Target="../media/image21.svg"/><Relationship Id="rId7" Type="http://schemas.openxmlformats.org/officeDocument/2006/relationships/image" Target="../media/image21.png"/><Relationship Id="rId8" Type="http://schemas.openxmlformats.org/officeDocument/2006/relationships/image" Target="../media/image23.svg"/><Relationship Id="rId1" Type="http://schemas.openxmlformats.org/officeDocument/2006/relationships/image" Target="../media/image18.png"/><Relationship Id="rId2" Type="http://schemas.openxmlformats.org/officeDocument/2006/relationships/image" Target="../media/image1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7.svg"/><Relationship Id="rId5" Type="http://schemas.openxmlformats.org/officeDocument/2006/relationships/image" Target="../media/image15.png"/><Relationship Id="rId6" Type="http://schemas.openxmlformats.org/officeDocument/2006/relationships/image" Target="../media/image9.svg"/><Relationship Id="rId7" Type="http://schemas.openxmlformats.org/officeDocument/2006/relationships/image" Target="../media/image16.png"/><Relationship Id="rId8" Type="http://schemas.openxmlformats.org/officeDocument/2006/relationships/image" Target="../media/image11.svg"/><Relationship Id="rId9" Type="http://schemas.openxmlformats.org/officeDocument/2006/relationships/image" Target="../media/image17.png"/><Relationship Id="rId10" Type="http://schemas.openxmlformats.org/officeDocument/2006/relationships/image" Target="../media/image13.svg"/><Relationship Id="rId1" Type="http://schemas.openxmlformats.org/officeDocument/2006/relationships/image" Target="../media/image13.png"/><Relationship Id="rId2"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19.svg"/><Relationship Id="rId5" Type="http://schemas.openxmlformats.org/officeDocument/2006/relationships/image" Target="../media/image20.png"/><Relationship Id="rId6" Type="http://schemas.openxmlformats.org/officeDocument/2006/relationships/image" Target="../media/image21.svg"/><Relationship Id="rId7" Type="http://schemas.openxmlformats.org/officeDocument/2006/relationships/image" Target="../media/image21.png"/><Relationship Id="rId8" Type="http://schemas.openxmlformats.org/officeDocument/2006/relationships/image" Target="../media/image23.svg"/><Relationship Id="rId1" Type="http://schemas.openxmlformats.org/officeDocument/2006/relationships/image" Target="../media/image18.png"/><Relationship Id="rId2"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FF356C21-7E18-447B-8892-D00A467EB8F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27A8365-28E8-4B60-83D4-0C9B609F3C44}">
      <dgm:prSet/>
      <dgm:spPr/>
      <dgm:t>
        <a:bodyPr/>
        <a:lstStyle/>
        <a:p>
          <a:r>
            <a:rPr lang="en-US" dirty="0"/>
            <a:t>Sharing lessons learned &amp; experiences with other countries  </a:t>
          </a:r>
        </a:p>
      </dgm:t>
    </dgm:pt>
    <dgm:pt modelId="{AF69D48D-D326-46C1-A699-DFC6AB41799F}" type="parTrans" cxnId="{FC91AD85-F27F-4738-BF34-164B5CAA01AD}">
      <dgm:prSet/>
      <dgm:spPr/>
      <dgm:t>
        <a:bodyPr/>
        <a:lstStyle/>
        <a:p>
          <a:endParaRPr lang="en-US"/>
        </a:p>
      </dgm:t>
    </dgm:pt>
    <dgm:pt modelId="{4FFC3791-145E-4FF8-A7E5-0C7510A371F6}" type="sibTrans" cxnId="{FC91AD85-F27F-4738-BF34-164B5CAA01AD}">
      <dgm:prSet/>
      <dgm:spPr/>
      <dgm:t>
        <a:bodyPr/>
        <a:lstStyle/>
        <a:p>
          <a:endParaRPr lang="en-US"/>
        </a:p>
      </dgm:t>
    </dgm:pt>
    <dgm:pt modelId="{68A18DD4-99A9-40C6-AF5A-2D492A495F13}">
      <dgm:prSet/>
      <dgm:spPr/>
      <dgm:t>
        <a:bodyPr/>
        <a:lstStyle/>
        <a:p>
          <a:r>
            <a:rPr lang="en-US"/>
            <a:t>Tool for sharing SDG implementation challenges </a:t>
          </a:r>
        </a:p>
      </dgm:t>
    </dgm:pt>
    <dgm:pt modelId="{958CB40C-8164-4C31-A372-A93A1086FE9E}" type="parTrans" cxnId="{0E9FAC6E-E404-4F11-9DD6-5DC60B02FE64}">
      <dgm:prSet/>
      <dgm:spPr/>
      <dgm:t>
        <a:bodyPr/>
        <a:lstStyle/>
        <a:p>
          <a:endParaRPr lang="en-US"/>
        </a:p>
      </dgm:t>
    </dgm:pt>
    <dgm:pt modelId="{59F32163-0D53-489B-90F7-AC4120631626}" type="sibTrans" cxnId="{0E9FAC6E-E404-4F11-9DD6-5DC60B02FE64}">
      <dgm:prSet/>
      <dgm:spPr/>
      <dgm:t>
        <a:bodyPr/>
        <a:lstStyle/>
        <a:p>
          <a:endParaRPr lang="en-US"/>
        </a:p>
      </dgm:t>
    </dgm:pt>
    <dgm:pt modelId="{F698FF15-8A2A-439C-9AF4-F034DF0BF5E3}">
      <dgm:prSet/>
      <dgm:spPr/>
      <dgm:t>
        <a:bodyPr/>
        <a:lstStyle/>
        <a:p>
          <a:r>
            <a:rPr lang="en-US" dirty="0"/>
            <a:t>Advance the national implementation of the 2030 Agenda</a:t>
          </a:r>
        </a:p>
      </dgm:t>
    </dgm:pt>
    <dgm:pt modelId="{4FBA5F0D-926D-419C-9130-5C5A408E093D}" type="parTrans" cxnId="{79141CD3-6451-4FEC-9E0E-46592048B33A}">
      <dgm:prSet/>
      <dgm:spPr/>
      <dgm:t>
        <a:bodyPr/>
        <a:lstStyle/>
        <a:p>
          <a:endParaRPr lang="en-US"/>
        </a:p>
      </dgm:t>
    </dgm:pt>
    <dgm:pt modelId="{AEEA35E4-B09B-481F-87E3-AFB171829041}" type="sibTrans" cxnId="{79141CD3-6451-4FEC-9E0E-46592048B33A}">
      <dgm:prSet/>
      <dgm:spPr/>
      <dgm:t>
        <a:bodyPr/>
        <a:lstStyle/>
        <a:p>
          <a:endParaRPr lang="en-US"/>
        </a:p>
      </dgm:t>
    </dgm:pt>
    <dgm:pt modelId="{39C483D0-837C-478D-8F5C-228D4A52592D}">
      <dgm:prSet/>
      <dgm:spPr/>
      <dgm:t>
        <a:bodyPr/>
        <a:lstStyle/>
        <a:p>
          <a:r>
            <a:rPr lang="en-US"/>
            <a:t>Mobilize partnerships</a:t>
          </a:r>
        </a:p>
      </dgm:t>
    </dgm:pt>
    <dgm:pt modelId="{D2CB3185-CC9D-40F5-A840-ACFCA163A940}" type="parTrans" cxnId="{09227C33-2BBE-430D-B10E-83AD69416DE3}">
      <dgm:prSet/>
      <dgm:spPr/>
      <dgm:t>
        <a:bodyPr/>
        <a:lstStyle/>
        <a:p>
          <a:endParaRPr lang="en-US"/>
        </a:p>
      </dgm:t>
    </dgm:pt>
    <dgm:pt modelId="{B03808AD-4BE0-4793-82A7-0B9DC034FC0E}" type="sibTrans" cxnId="{09227C33-2BBE-430D-B10E-83AD69416DE3}">
      <dgm:prSet/>
      <dgm:spPr/>
      <dgm:t>
        <a:bodyPr/>
        <a:lstStyle/>
        <a:p>
          <a:endParaRPr lang="en-US"/>
        </a:p>
      </dgm:t>
    </dgm:pt>
    <dgm:pt modelId="{1BAADE90-1A12-44DC-8BEB-6A44384287B7}">
      <dgm:prSet/>
      <dgm:spPr/>
      <dgm:t>
        <a:bodyPr/>
        <a:lstStyle/>
        <a:p>
          <a:r>
            <a:rPr lang="en-US"/>
            <a:t>Strengthen SDG awareness</a:t>
          </a:r>
        </a:p>
      </dgm:t>
    </dgm:pt>
    <dgm:pt modelId="{7FAF3654-F5E8-4BFF-9222-3C6594946722}" type="parTrans" cxnId="{C38F9B50-D00A-4546-80B8-5AA890ED4FB8}">
      <dgm:prSet/>
      <dgm:spPr/>
      <dgm:t>
        <a:bodyPr/>
        <a:lstStyle/>
        <a:p>
          <a:endParaRPr lang="en-US"/>
        </a:p>
      </dgm:t>
    </dgm:pt>
    <dgm:pt modelId="{C612F0A8-52F0-40A6-B2E8-F0D6056BAD31}" type="sibTrans" cxnId="{C38F9B50-D00A-4546-80B8-5AA890ED4FB8}">
      <dgm:prSet/>
      <dgm:spPr/>
      <dgm:t>
        <a:bodyPr/>
        <a:lstStyle/>
        <a:p>
          <a:endParaRPr lang="en-US"/>
        </a:p>
      </dgm:t>
    </dgm:pt>
    <dgm:pt modelId="{A07F180A-7586-4A63-9B25-6BB22ED71831}" type="pres">
      <dgm:prSet presAssocID="{FF356C21-7E18-447B-8892-D00A467EB8F7}" presName="root" presStyleCnt="0">
        <dgm:presLayoutVars>
          <dgm:dir/>
          <dgm:resizeHandles val="exact"/>
        </dgm:presLayoutVars>
      </dgm:prSet>
      <dgm:spPr/>
      <dgm:t>
        <a:bodyPr/>
        <a:lstStyle/>
        <a:p>
          <a:endParaRPr lang="en-US"/>
        </a:p>
      </dgm:t>
    </dgm:pt>
    <dgm:pt modelId="{3348D460-BCDC-42DF-BD25-116308220E41}" type="pres">
      <dgm:prSet presAssocID="{527A8365-28E8-4B60-83D4-0C9B609F3C44}" presName="compNode" presStyleCnt="0"/>
      <dgm:spPr/>
    </dgm:pt>
    <dgm:pt modelId="{41E0E169-D2CF-45AE-9ACF-015490F60F36}" type="pres">
      <dgm:prSet presAssocID="{527A8365-28E8-4B60-83D4-0C9B609F3C44}" presName="bgRect" presStyleLbl="bgShp" presStyleIdx="0" presStyleCnt="5"/>
      <dgm:spPr/>
    </dgm:pt>
    <dgm:pt modelId="{F69D09CA-0392-4AB2-8F21-63086F157915}" type="pres">
      <dgm:prSet presAssocID="{527A8365-28E8-4B60-83D4-0C9B609F3C44}"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Earth Globe Americas"/>
        </a:ext>
      </dgm:extLst>
    </dgm:pt>
    <dgm:pt modelId="{70F80587-0274-473A-8659-0A52337375B0}" type="pres">
      <dgm:prSet presAssocID="{527A8365-28E8-4B60-83D4-0C9B609F3C44}" presName="spaceRect" presStyleCnt="0"/>
      <dgm:spPr/>
    </dgm:pt>
    <dgm:pt modelId="{3B259824-E845-4A29-A988-046374247DFF}" type="pres">
      <dgm:prSet presAssocID="{527A8365-28E8-4B60-83D4-0C9B609F3C44}" presName="parTx" presStyleLbl="revTx" presStyleIdx="0" presStyleCnt="5">
        <dgm:presLayoutVars>
          <dgm:chMax val="0"/>
          <dgm:chPref val="0"/>
        </dgm:presLayoutVars>
      </dgm:prSet>
      <dgm:spPr/>
      <dgm:t>
        <a:bodyPr/>
        <a:lstStyle/>
        <a:p>
          <a:endParaRPr lang="en-US"/>
        </a:p>
      </dgm:t>
    </dgm:pt>
    <dgm:pt modelId="{4984DBF6-A4DB-44EE-9409-45CBBCC93C4D}" type="pres">
      <dgm:prSet presAssocID="{4FFC3791-145E-4FF8-A7E5-0C7510A371F6}" presName="sibTrans" presStyleCnt="0"/>
      <dgm:spPr/>
    </dgm:pt>
    <dgm:pt modelId="{4A53DDB9-EEBC-4532-AC3A-2496A771FBE9}" type="pres">
      <dgm:prSet presAssocID="{68A18DD4-99A9-40C6-AF5A-2D492A495F13}" presName="compNode" presStyleCnt="0"/>
      <dgm:spPr/>
    </dgm:pt>
    <dgm:pt modelId="{267BDB94-4840-4637-80FE-6F2B60C178D6}" type="pres">
      <dgm:prSet presAssocID="{68A18DD4-99A9-40C6-AF5A-2D492A495F13}" presName="bgRect" presStyleLbl="bgShp" presStyleIdx="1" presStyleCnt="5"/>
      <dgm:spPr/>
    </dgm:pt>
    <dgm:pt modelId="{5EE19CC4-4C0A-4B1C-B3D6-65EB7D136110}" type="pres">
      <dgm:prSet presAssocID="{68A18DD4-99A9-40C6-AF5A-2D492A495F1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Tools"/>
        </a:ext>
      </dgm:extLst>
    </dgm:pt>
    <dgm:pt modelId="{5DEC8197-CA3E-41B0-A529-187D889A0899}" type="pres">
      <dgm:prSet presAssocID="{68A18DD4-99A9-40C6-AF5A-2D492A495F13}" presName="spaceRect" presStyleCnt="0"/>
      <dgm:spPr/>
    </dgm:pt>
    <dgm:pt modelId="{ABFFE7EE-152A-4F01-99AD-92E7FE26C0E2}" type="pres">
      <dgm:prSet presAssocID="{68A18DD4-99A9-40C6-AF5A-2D492A495F13}" presName="parTx" presStyleLbl="revTx" presStyleIdx="1" presStyleCnt="5">
        <dgm:presLayoutVars>
          <dgm:chMax val="0"/>
          <dgm:chPref val="0"/>
        </dgm:presLayoutVars>
      </dgm:prSet>
      <dgm:spPr/>
      <dgm:t>
        <a:bodyPr/>
        <a:lstStyle/>
        <a:p>
          <a:endParaRPr lang="en-US"/>
        </a:p>
      </dgm:t>
    </dgm:pt>
    <dgm:pt modelId="{80CB45A1-1177-4F3B-9101-A7EB9789039A}" type="pres">
      <dgm:prSet presAssocID="{59F32163-0D53-489B-90F7-AC4120631626}" presName="sibTrans" presStyleCnt="0"/>
      <dgm:spPr/>
    </dgm:pt>
    <dgm:pt modelId="{D99E4D7A-4C52-4E49-870D-0AFE072B341F}" type="pres">
      <dgm:prSet presAssocID="{F698FF15-8A2A-439C-9AF4-F034DF0BF5E3}" presName="compNode" presStyleCnt="0"/>
      <dgm:spPr/>
    </dgm:pt>
    <dgm:pt modelId="{0FE159F1-8419-479F-9EBC-AF2BB18B9D10}" type="pres">
      <dgm:prSet presAssocID="{F698FF15-8A2A-439C-9AF4-F034DF0BF5E3}" presName="bgRect" presStyleLbl="bgShp" presStyleIdx="2" presStyleCnt="5"/>
      <dgm:spPr/>
    </dgm:pt>
    <dgm:pt modelId="{FC8E8234-61C8-44A1-B092-0B89134EB7E8}" type="pres">
      <dgm:prSet presAssocID="{F698FF15-8A2A-439C-9AF4-F034DF0BF5E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heck List"/>
        </a:ext>
      </dgm:extLst>
    </dgm:pt>
    <dgm:pt modelId="{4834939C-A6F4-4262-A364-238E7B081339}" type="pres">
      <dgm:prSet presAssocID="{F698FF15-8A2A-439C-9AF4-F034DF0BF5E3}" presName="spaceRect" presStyleCnt="0"/>
      <dgm:spPr/>
    </dgm:pt>
    <dgm:pt modelId="{86D7D1FA-1159-4C28-8ACF-56C7D2B37DBD}" type="pres">
      <dgm:prSet presAssocID="{F698FF15-8A2A-439C-9AF4-F034DF0BF5E3}" presName="parTx" presStyleLbl="revTx" presStyleIdx="2" presStyleCnt="5">
        <dgm:presLayoutVars>
          <dgm:chMax val="0"/>
          <dgm:chPref val="0"/>
        </dgm:presLayoutVars>
      </dgm:prSet>
      <dgm:spPr/>
      <dgm:t>
        <a:bodyPr/>
        <a:lstStyle/>
        <a:p>
          <a:endParaRPr lang="en-US"/>
        </a:p>
      </dgm:t>
    </dgm:pt>
    <dgm:pt modelId="{F6462C9C-6F31-4BA8-BDC7-D36A4279FDED}" type="pres">
      <dgm:prSet presAssocID="{AEEA35E4-B09B-481F-87E3-AFB171829041}" presName="sibTrans" presStyleCnt="0"/>
      <dgm:spPr/>
    </dgm:pt>
    <dgm:pt modelId="{B7DF73B4-8AB2-45C8-88A8-0B190937D018}" type="pres">
      <dgm:prSet presAssocID="{39C483D0-837C-478D-8F5C-228D4A52592D}" presName="compNode" presStyleCnt="0"/>
      <dgm:spPr/>
    </dgm:pt>
    <dgm:pt modelId="{8E496360-8EDF-4E97-A744-CADCB4CBF8DE}" type="pres">
      <dgm:prSet presAssocID="{39C483D0-837C-478D-8F5C-228D4A52592D}" presName="bgRect" presStyleLbl="bgShp" presStyleIdx="3" presStyleCnt="5"/>
      <dgm:spPr/>
    </dgm:pt>
    <dgm:pt modelId="{5429EEE1-E242-436C-BEC5-F4861D82012B}" type="pres">
      <dgm:prSet presAssocID="{39C483D0-837C-478D-8F5C-228D4A52592D}"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Handshake"/>
        </a:ext>
      </dgm:extLst>
    </dgm:pt>
    <dgm:pt modelId="{28089FE7-20C5-4FB2-A60F-BA92158AA11B}" type="pres">
      <dgm:prSet presAssocID="{39C483D0-837C-478D-8F5C-228D4A52592D}" presName="spaceRect" presStyleCnt="0"/>
      <dgm:spPr/>
    </dgm:pt>
    <dgm:pt modelId="{3E091C45-E79E-43E0-A764-CB949260F939}" type="pres">
      <dgm:prSet presAssocID="{39C483D0-837C-478D-8F5C-228D4A52592D}" presName="parTx" presStyleLbl="revTx" presStyleIdx="3" presStyleCnt="5">
        <dgm:presLayoutVars>
          <dgm:chMax val="0"/>
          <dgm:chPref val="0"/>
        </dgm:presLayoutVars>
      </dgm:prSet>
      <dgm:spPr/>
      <dgm:t>
        <a:bodyPr/>
        <a:lstStyle/>
        <a:p>
          <a:endParaRPr lang="en-US"/>
        </a:p>
      </dgm:t>
    </dgm:pt>
    <dgm:pt modelId="{1221318A-D961-4639-9A51-E555C0AAA1B6}" type="pres">
      <dgm:prSet presAssocID="{B03808AD-4BE0-4793-82A7-0B9DC034FC0E}" presName="sibTrans" presStyleCnt="0"/>
      <dgm:spPr/>
    </dgm:pt>
    <dgm:pt modelId="{00FAFC32-5A0C-4C54-B9C2-6EDC119C4C13}" type="pres">
      <dgm:prSet presAssocID="{1BAADE90-1A12-44DC-8BEB-6A44384287B7}" presName="compNode" presStyleCnt="0"/>
      <dgm:spPr/>
    </dgm:pt>
    <dgm:pt modelId="{4B43A383-BDAE-4A58-9CDF-E6E46A2D4C71}" type="pres">
      <dgm:prSet presAssocID="{1BAADE90-1A12-44DC-8BEB-6A44384287B7}" presName="bgRect" presStyleLbl="bgShp" presStyleIdx="4" presStyleCnt="5"/>
      <dgm:spPr/>
    </dgm:pt>
    <dgm:pt modelId="{C20DEB81-B232-45BC-B6AD-AA2535AE744E}" type="pres">
      <dgm:prSet presAssocID="{1BAADE90-1A12-44DC-8BEB-6A44384287B7}"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a:noFill/>
        </a:ln>
      </dgm:spPr>
      <dgm:extLst>
        <a:ext uri="{E40237B7-FDA0-4F09-8148-C483321AD2D9}">
          <dgm14:cNvPr xmlns:dgm14="http://schemas.microsoft.com/office/drawing/2010/diagram" id="0" name="" descr="Megaphone"/>
        </a:ext>
      </dgm:extLst>
    </dgm:pt>
    <dgm:pt modelId="{A5CB0121-5AC8-4090-9210-1E738ED71DD2}" type="pres">
      <dgm:prSet presAssocID="{1BAADE90-1A12-44DC-8BEB-6A44384287B7}" presName="spaceRect" presStyleCnt="0"/>
      <dgm:spPr/>
    </dgm:pt>
    <dgm:pt modelId="{9F4BAFD7-AF62-4EA2-9D0C-4B1D3D989955}" type="pres">
      <dgm:prSet presAssocID="{1BAADE90-1A12-44DC-8BEB-6A44384287B7}" presName="parTx" presStyleLbl="revTx" presStyleIdx="4" presStyleCnt="5">
        <dgm:presLayoutVars>
          <dgm:chMax val="0"/>
          <dgm:chPref val="0"/>
        </dgm:presLayoutVars>
      </dgm:prSet>
      <dgm:spPr/>
      <dgm:t>
        <a:bodyPr/>
        <a:lstStyle/>
        <a:p>
          <a:endParaRPr lang="en-US"/>
        </a:p>
      </dgm:t>
    </dgm:pt>
  </dgm:ptLst>
  <dgm:cxnLst>
    <dgm:cxn modelId="{C2BCB717-9076-4D2B-9875-720546560797}" type="presOf" srcId="{F698FF15-8A2A-439C-9AF4-F034DF0BF5E3}" destId="{86D7D1FA-1159-4C28-8ACF-56C7D2B37DBD}" srcOrd="0" destOrd="0" presId="urn:microsoft.com/office/officeart/2018/2/layout/IconVerticalSolidList"/>
    <dgm:cxn modelId="{63F3F31D-2565-4252-A419-A41B117396A6}" type="presOf" srcId="{39C483D0-837C-478D-8F5C-228D4A52592D}" destId="{3E091C45-E79E-43E0-A764-CB949260F939}" srcOrd="0" destOrd="0" presId="urn:microsoft.com/office/officeart/2018/2/layout/IconVerticalSolidList"/>
    <dgm:cxn modelId="{6A6A8CAD-8A5B-4975-8D9C-076A64267D21}" type="presOf" srcId="{FF356C21-7E18-447B-8892-D00A467EB8F7}" destId="{A07F180A-7586-4A63-9B25-6BB22ED71831}" srcOrd="0" destOrd="0" presId="urn:microsoft.com/office/officeart/2018/2/layout/IconVerticalSolidList"/>
    <dgm:cxn modelId="{FC91AD85-F27F-4738-BF34-164B5CAA01AD}" srcId="{FF356C21-7E18-447B-8892-D00A467EB8F7}" destId="{527A8365-28E8-4B60-83D4-0C9B609F3C44}" srcOrd="0" destOrd="0" parTransId="{AF69D48D-D326-46C1-A699-DFC6AB41799F}" sibTransId="{4FFC3791-145E-4FF8-A7E5-0C7510A371F6}"/>
    <dgm:cxn modelId="{C38F9B50-D00A-4546-80B8-5AA890ED4FB8}" srcId="{FF356C21-7E18-447B-8892-D00A467EB8F7}" destId="{1BAADE90-1A12-44DC-8BEB-6A44384287B7}" srcOrd="4" destOrd="0" parTransId="{7FAF3654-F5E8-4BFF-9222-3C6594946722}" sibTransId="{C612F0A8-52F0-40A6-B2E8-F0D6056BAD31}"/>
    <dgm:cxn modelId="{0E9FAC6E-E404-4F11-9DD6-5DC60B02FE64}" srcId="{FF356C21-7E18-447B-8892-D00A467EB8F7}" destId="{68A18DD4-99A9-40C6-AF5A-2D492A495F13}" srcOrd="1" destOrd="0" parTransId="{958CB40C-8164-4C31-A372-A93A1086FE9E}" sibTransId="{59F32163-0D53-489B-90F7-AC4120631626}"/>
    <dgm:cxn modelId="{3C1A976D-CD39-4160-A7DE-4FBBB29C6FC5}" type="presOf" srcId="{68A18DD4-99A9-40C6-AF5A-2D492A495F13}" destId="{ABFFE7EE-152A-4F01-99AD-92E7FE26C0E2}" srcOrd="0" destOrd="0" presId="urn:microsoft.com/office/officeart/2018/2/layout/IconVerticalSolidList"/>
    <dgm:cxn modelId="{BDA73379-C52A-4CB1-AFE6-69D300A19898}" type="presOf" srcId="{1BAADE90-1A12-44DC-8BEB-6A44384287B7}" destId="{9F4BAFD7-AF62-4EA2-9D0C-4B1D3D989955}" srcOrd="0" destOrd="0" presId="urn:microsoft.com/office/officeart/2018/2/layout/IconVerticalSolidList"/>
    <dgm:cxn modelId="{7969E890-9F4C-44FA-8CAB-D6F98A8B65FF}" type="presOf" srcId="{527A8365-28E8-4B60-83D4-0C9B609F3C44}" destId="{3B259824-E845-4A29-A988-046374247DFF}" srcOrd="0" destOrd="0" presId="urn:microsoft.com/office/officeart/2018/2/layout/IconVerticalSolidList"/>
    <dgm:cxn modelId="{09227C33-2BBE-430D-B10E-83AD69416DE3}" srcId="{FF356C21-7E18-447B-8892-D00A467EB8F7}" destId="{39C483D0-837C-478D-8F5C-228D4A52592D}" srcOrd="3" destOrd="0" parTransId="{D2CB3185-CC9D-40F5-A840-ACFCA163A940}" sibTransId="{B03808AD-4BE0-4793-82A7-0B9DC034FC0E}"/>
    <dgm:cxn modelId="{79141CD3-6451-4FEC-9E0E-46592048B33A}" srcId="{FF356C21-7E18-447B-8892-D00A467EB8F7}" destId="{F698FF15-8A2A-439C-9AF4-F034DF0BF5E3}" srcOrd="2" destOrd="0" parTransId="{4FBA5F0D-926D-419C-9130-5C5A408E093D}" sibTransId="{AEEA35E4-B09B-481F-87E3-AFB171829041}"/>
    <dgm:cxn modelId="{107B46CB-DBD0-4949-B9B3-C9A5E767AF9E}" type="presParOf" srcId="{A07F180A-7586-4A63-9B25-6BB22ED71831}" destId="{3348D460-BCDC-42DF-BD25-116308220E41}" srcOrd="0" destOrd="0" presId="urn:microsoft.com/office/officeart/2018/2/layout/IconVerticalSolidList"/>
    <dgm:cxn modelId="{08A05A1D-EEF4-418C-A542-3784B57DA04C}" type="presParOf" srcId="{3348D460-BCDC-42DF-BD25-116308220E41}" destId="{41E0E169-D2CF-45AE-9ACF-015490F60F36}" srcOrd="0" destOrd="0" presId="urn:microsoft.com/office/officeart/2018/2/layout/IconVerticalSolidList"/>
    <dgm:cxn modelId="{C6E3CAF0-3486-499F-8FD2-6C03D31ACA0A}" type="presParOf" srcId="{3348D460-BCDC-42DF-BD25-116308220E41}" destId="{F69D09CA-0392-4AB2-8F21-63086F157915}" srcOrd="1" destOrd="0" presId="urn:microsoft.com/office/officeart/2018/2/layout/IconVerticalSolidList"/>
    <dgm:cxn modelId="{CE6413FE-6CB7-4666-BF7E-114CCA309632}" type="presParOf" srcId="{3348D460-BCDC-42DF-BD25-116308220E41}" destId="{70F80587-0274-473A-8659-0A52337375B0}" srcOrd="2" destOrd="0" presId="urn:microsoft.com/office/officeart/2018/2/layout/IconVerticalSolidList"/>
    <dgm:cxn modelId="{066392B5-E8DA-4350-B81A-8215BA033B76}" type="presParOf" srcId="{3348D460-BCDC-42DF-BD25-116308220E41}" destId="{3B259824-E845-4A29-A988-046374247DFF}" srcOrd="3" destOrd="0" presId="urn:microsoft.com/office/officeart/2018/2/layout/IconVerticalSolidList"/>
    <dgm:cxn modelId="{AF2949C4-B001-4C03-81D6-29DF1B52DE93}" type="presParOf" srcId="{A07F180A-7586-4A63-9B25-6BB22ED71831}" destId="{4984DBF6-A4DB-44EE-9409-45CBBCC93C4D}" srcOrd="1" destOrd="0" presId="urn:microsoft.com/office/officeart/2018/2/layout/IconVerticalSolidList"/>
    <dgm:cxn modelId="{5D039229-285F-473B-8BF4-773709DA9D7F}" type="presParOf" srcId="{A07F180A-7586-4A63-9B25-6BB22ED71831}" destId="{4A53DDB9-EEBC-4532-AC3A-2496A771FBE9}" srcOrd="2" destOrd="0" presId="urn:microsoft.com/office/officeart/2018/2/layout/IconVerticalSolidList"/>
    <dgm:cxn modelId="{463C487A-06F9-43EF-B1EB-B4BD862E44A1}" type="presParOf" srcId="{4A53DDB9-EEBC-4532-AC3A-2496A771FBE9}" destId="{267BDB94-4840-4637-80FE-6F2B60C178D6}" srcOrd="0" destOrd="0" presId="urn:microsoft.com/office/officeart/2018/2/layout/IconVerticalSolidList"/>
    <dgm:cxn modelId="{B91DEF1F-B307-43C5-8EE7-A6602186EE03}" type="presParOf" srcId="{4A53DDB9-EEBC-4532-AC3A-2496A771FBE9}" destId="{5EE19CC4-4C0A-4B1C-B3D6-65EB7D136110}" srcOrd="1" destOrd="0" presId="urn:microsoft.com/office/officeart/2018/2/layout/IconVerticalSolidList"/>
    <dgm:cxn modelId="{7BB9A9DB-FD94-4B66-A0C1-39A360D1D5D2}" type="presParOf" srcId="{4A53DDB9-EEBC-4532-AC3A-2496A771FBE9}" destId="{5DEC8197-CA3E-41B0-A529-187D889A0899}" srcOrd="2" destOrd="0" presId="urn:microsoft.com/office/officeart/2018/2/layout/IconVerticalSolidList"/>
    <dgm:cxn modelId="{9C0AA18C-C442-4804-84BE-65C7D6B8CF79}" type="presParOf" srcId="{4A53DDB9-EEBC-4532-AC3A-2496A771FBE9}" destId="{ABFFE7EE-152A-4F01-99AD-92E7FE26C0E2}" srcOrd="3" destOrd="0" presId="urn:microsoft.com/office/officeart/2018/2/layout/IconVerticalSolidList"/>
    <dgm:cxn modelId="{2682B52B-2D2C-4E79-9E80-D0D712DE918B}" type="presParOf" srcId="{A07F180A-7586-4A63-9B25-6BB22ED71831}" destId="{80CB45A1-1177-4F3B-9101-A7EB9789039A}" srcOrd="3" destOrd="0" presId="urn:microsoft.com/office/officeart/2018/2/layout/IconVerticalSolidList"/>
    <dgm:cxn modelId="{093BD0FD-15FE-4B86-BD9E-1921EB81E723}" type="presParOf" srcId="{A07F180A-7586-4A63-9B25-6BB22ED71831}" destId="{D99E4D7A-4C52-4E49-870D-0AFE072B341F}" srcOrd="4" destOrd="0" presId="urn:microsoft.com/office/officeart/2018/2/layout/IconVerticalSolidList"/>
    <dgm:cxn modelId="{F456E56C-3D88-4C49-9924-C8F7D282FF46}" type="presParOf" srcId="{D99E4D7A-4C52-4E49-870D-0AFE072B341F}" destId="{0FE159F1-8419-479F-9EBC-AF2BB18B9D10}" srcOrd="0" destOrd="0" presId="urn:microsoft.com/office/officeart/2018/2/layout/IconVerticalSolidList"/>
    <dgm:cxn modelId="{3705B808-C1E2-487A-A41C-6D53EAAE0C0F}" type="presParOf" srcId="{D99E4D7A-4C52-4E49-870D-0AFE072B341F}" destId="{FC8E8234-61C8-44A1-B092-0B89134EB7E8}" srcOrd="1" destOrd="0" presId="urn:microsoft.com/office/officeart/2018/2/layout/IconVerticalSolidList"/>
    <dgm:cxn modelId="{FF594909-3E03-4674-B506-21922789B7BF}" type="presParOf" srcId="{D99E4D7A-4C52-4E49-870D-0AFE072B341F}" destId="{4834939C-A6F4-4262-A364-238E7B081339}" srcOrd="2" destOrd="0" presId="urn:microsoft.com/office/officeart/2018/2/layout/IconVerticalSolidList"/>
    <dgm:cxn modelId="{14029A80-E53C-4853-A1D6-1654DD30F959}" type="presParOf" srcId="{D99E4D7A-4C52-4E49-870D-0AFE072B341F}" destId="{86D7D1FA-1159-4C28-8ACF-56C7D2B37DBD}" srcOrd="3" destOrd="0" presId="urn:microsoft.com/office/officeart/2018/2/layout/IconVerticalSolidList"/>
    <dgm:cxn modelId="{275A487B-1F51-4757-A943-81A5284183A2}" type="presParOf" srcId="{A07F180A-7586-4A63-9B25-6BB22ED71831}" destId="{F6462C9C-6F31-4BA8-BDC7-D36A4279FDED}" srcOrd="5" destOrd="0" presId="urn:microsoft.com/office/officeart/2018/2/layout/IconVerticalSolidList"/>
    <dgm:cxn modelId="{D25761E7-F5CC-4E70-B9F1-14DEFA50CE89}" type="presParOf" srcId="{A07F180A-7586-4A63-9B25-6BB22ED71831}" destId="{B7DF73B4-8AB2-45C8-88A8-0B190937D018}" srcOrd="6" destOrd="0" presId="urn:microsoft.com/office/officeart/2018/2/layout/IconVerticalSolidList"/>
    <dgm:cxn modelId="{14694E2A-7A2A-4F3B-BD30-D84FF866421F}" type="presParOf" srcId="{B7DF73B4-8AB2-45C8-88A8-0B190937D018}" destId="{8E496360-8EDF-4E97-A744-CADCB4CBF8DE}" srcOrd="0" destOrd="0" presId="urn:microsoft.com/office/officeart/2018/2/layout/IconVerticalSolidList"/>
    <dgm:cxn modelId="{8C6C025D-70AB-4987-8AF5-875BFA0AC085}" type="presParOf" srcId="{B7DF73B4-8AB2-45C8-88A8-0B190937D018}" destId="{5429EEE1-E242-436C-BEC5-F4861D82012B}" srcOrd="1" destOrd="0" presId="urn:microsoft.com/office/officeart/2018/2/layout/IconVerticalSolidList"/>
    <dgm:cxn modelId="{6EDD2F23-94F4-4E01-9556-E952A3DA8FC7}" type="presParOf" srcId="{B7DF73B4-8AB2-45C8-88A8-0B190937D018}" destId="{28089FE7-20C5-4FB2-A60F-BA92158AA11B}" srcOrd="2" destOrd="0" presId="urn:microsoft.com/office/officeart/2018/2/layout/IconVerticalSolidList"/>
    <dgm:cxn modelId="{4FADAC0F-C551-4F53-8730-58B434DC2B22}" type="presParOf" srcId="{B7DF73B4-8AB2-45C8-88A8-0B190937D018}" destId="{3E091C45-E79E-43E0-A764-CB949260F939}" srcOrd="3" destOrd="0" presId="urn:microsoft.com/office/officeart/2018/2/layout/IconVerticalSolidList"/>
    <dgm:cxn modelId="{BD89B1F2-B692-4F33-9452-A41416CE7474}" type="presParOf" srcId="{A07F180A-7586-4A63-9B25-6BB22ED71831}" destId="{1221318A-D961-4639-9A51-E555C0AAA1B6}" srcOrd="7" destOrd="0" presId="urn:microsoft.com/office/officeart/2018/2/layout/IconVerticalSolidList"/>
    <dgm:cxn modelId="{C5DC8A64-EB3C-44C0-B1F9-5DE3C3E7C53E}" type="presParOf" srcId="{A07F180A-7586-4A63-9B25-6BB22ED71831}" destId="{00FAFC32-5A0C-4C54-B9C2-6EDC119C4C13}" srcOrd="8" destOrd="0" presId="urn:microsoft.com/office/officeart/2018/2/layout/IconVerticalSolidList"/>
    <dgm:cxn modelId="{8E167217-17AB-4955-8F0D-A5194E43A34E}" type="presParOf" srcId="{00FAFC32-5A0C-4C54-B9C2-6EDC119C4C13}" destId="{4B43A383-BDAE-4A58-9CDF-E6E46A2D4C71}" srcOrd="0" destOrd="0" presId="urn:microsoft.com/office/officeart/2018/2/layout/IconVerticalSolidList"/>
    <dgm:cxn modelId="{8E47FDB5-9E88-40F4-AD7E-0DC94A8EFC99}" type="presParOf" srcId="{00FAFC32-5A0C-4C54-B9C2-6EDC119C4C13}" destId="{C20DEB81-B232-45BC-B6AD-AA2535AE744E}" srcOrd="1" destOrd="0" presId="urn:microsoft.com/office/officeart/2018/2/layout/IconVerticalSolidList"/>
    <dgm:cxn modelId="{4EC20786-060C-42CC-B0BE-546D745964CB}" type="presParOf" srcId="{00FAFC32-5A0C-4C54-B9C2-6EDC119C4C13}" destId="{A5CB0121-5AC8-4090-9210-1E738ED71DD2}" srcOrd="2" destOrd="0" presId="urn:microsoft.com/office/officeart/2018/2/layout/IconVerticalSolidList"/>
    <dgm:cxn modelId="{4727ADD9-F403-434F-8F7C-71A13445D168}" type="presParOf" srcId="{00FAFC32-5A0C-4C54-B9C2-6EDC119C4C13}" destId="{9F4BAFD7-AF62-4EA2-9D0C-4B1D3D98995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056A28-B4E8-4A8B-9CE0-78763EA2E8C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5BD26591-AE61-48E5-8AFE-74A44BAF7017}">
      <dgm:prSet/>
      <dgm:spPr/>
      <dgm:t>
        <a:bodyPr/>
        <a:lstStyle/>
        <a:p>
          <a:r>
            <a:rPr lang="fr-CH" dirty="0"/>
            <a:t>Data and </a:t>
          </a:r>
          <a:r>
            <a:rPr lang="en-US" noProof="0" dirty="0" smtClean="0"/>
            <a:t>statistics</a:t>
          </a:r>
          <a:endParaRPr lang="en-US" noProof="0" dirty="0"/>
        </a:p>
      </dgm:t>
    </dgm:pt>
    <dgm:pt modelId="{EDD32394-3301-46DA-9A54-63149A4345C3}" type="parTrans" cxnId="{8CA1AE73-18D1-4120-B23E-CB1132DC883E}">
      <dgm:prSet/>
      <dgm:spPr/>
      <dgm:t>
        <a:bodyPr/>
        <a:lstStyle/>
        <a:p>
          <a:endParaRPr lang="en-US"/>
        </a:p>
      </dgm:t>
    </dgm:pt>
    <dgm:pt modelId="{54493ABA-3AAF-4369-BD5D-B5BCDE2D76D8}" type="sibTrans" cxnId="{8CA1AE73-18D1-4120-B23E-CB1132DC883E}">
      <dgm:prSet/>
      <dgm:spPr/>
      <dgm:t>
        <a:bodyPr/>
        <a:lstStyle/>
        <a:p>
          <a:endParaRPr lang="en-US"/>
        </a:p>
      </dgm:t>
    </dgm:pt>
    <dgm:pt modelId="{B8A968CC-541B-44C1-ADD8-6340188E5D1F}">
      <dgm:prSet/>
      <dgm:spPr/>
      <dgm:t>
        <a:bodyPr/>
        <a:lstStyle/>
        <a:p>
          <a:r>
            <a:rPr lang="en-GB" dirty="0"/>
            <a:t>Integrated approach and cross-sectoral coordination </a:t>
          </a:r>
          <a:endParaRPr lang="en-US" dirty="0"/>
        </a:p>
      </dgm:t>
    </dgm:pt>
    <dgm:pt modelId="{A72ED381-C17B-42C5-B713-02AD3FE2FCB7}" type="parTrans" cxnId="{4989AFDE-E94B-4374-A385-22ACF7EAEB09}">
      <dgm:prSet/>
      <dgm:spPr/>
      <dgm:t>
        <a:bodyPr/>
        <a:lstStyle/>
        <a:p>
          <a:endParaRPr lang="en-US"/>
        </a:p>
      </dgm:t>
    </dgm:pt>
    <dgm:pt modelId="{CA7D0D76-2054-46D6-B372-BBECD8A60817}" type="sibTrans" cxnId="{4989AFDE-E94B-4374-A385-22ACF7EAEB09}">
      <dgm:prSet/>
      <dgm:spPr/>
      <dgm:t>
        <a:bodyPr/>
        <a:lstStyle/>
        <a:p>
          <a:endParaRPr lang="en-US"/>
        </a:p>
      </dgm:t>
    </dgm:pt>
    <dgm:pt modelId="{58709851-8130-4F6A-AD06-1C97F53AA647}">
      <dgm:prSet/>
      <dgm:spPr/>
      <dgm:t>
        <a:bodyPr/>
        <a:lstStyle/>
        <a:p>
          <a:r>
            <a:rPr lang="en-US" dirty="0"/>
            <a:t>Means of implementation</a:t>
          </a:r>
        </a:p>
      </dgm:t>
    </dgm:pt>
    <dgm:pt modelId="{4783E7FE-484A-441B-8021-B4F1A98EC92F}" type="parTrans" cxnId="{B1CAF014-2BB5-4A7A-A245-96E73B32C39E}">
      <dgm:prSet/>
      <dgm:spPr/>
      <dgm:t>
        <a:bodyPr/>
        <a:lstStyle/>
        <a:p>
          <a:endParaRPr lang="en-US"/>
        </a:p>
      </dgm:t>
    </dgm:pt>
    <dgm:pt modelId="{88B90BE7-0F23-478E-9C25-0AB284627D68}" type="sibTrans" cxnId="{B1CAF014-2BB5-4A7A-A245-96E73B32C39E}">
      <dgm:prSet/>
      <dgm:spPr/>
      <dgm:t>
        <a:bodyPr/>
        <a:lstStyle/>
        <a:p>
          <a:endParaRPr lang="en-US"/>
        </a:p>
      </dgm:t>
    </dgm:pt>
    <dgm:pt modelId="{BA06E05A-7186-4823-B1CF-B3C5DF708F9E}">
      <dgm:prSet/>
      <dgm:spPr/>
      <dgm:t>
        <a:bodyPr/>
        <a:lstStyle/>
        <a:p>
          <a:r>
            <a:rPr lang="en-US" dirty="0"/>
            <a:t>Follow-up actions to the VNRs / Monitoring and evaluation</a:t>
          </a:r>
        </a:p>
      </dgm:t>
    </dgm:pt>
    <dgm:pt modelId="{7425D2AA-A967-4A08-B204-C53BA3C23F80}" type="parTrans" cxnId="{E083A391-B7C8-4DDB-A328-378FD23AD7A2}">
      <dgm:prSet/>
      <dgm:spPr/>
      <dgm:t>
        <a:bodyPr/>
        <a:lstStyle/>
        <a:p>
          <a:endParaRPr lang="en-US"/>
        </a:p>
      </dgm:t>
    </dgm:pt>
    <dgm:pt modelId="{2C74A9BD-9D1D-4CA2-8B3E-BA02A6EA9D82}" type="sibTrans" cxnId="{E083A391-B7C8-4DDB-A328-378FD23AD7A2}">
      <dgm:prSet/>
      <dgm:spPr/>
      <dgm:t>
        <a:bodyPr/>
        <a:lstStyle/>
        <a:p>
          <a:endParaRPr lang="en-US"/>
        </a:p>
      </dgm:t>
    </dgm:pt>
    <dgm:pt modelId="{BA2D7313-86EE-4355-A22B-CB47F940626D}" type="pres">
      <dgm:prSet presAssocID="{D3056A28-B4E8-4A8B-9CE0-78763EA2E8CA}" presName="root" presStyleCnt="0">
        <dgm:presLayoutVars>
          <dgm:dir/>
          <dgm:resizeHandles val="exact"/>
        </dgm:presLayoutVars>
      </dgm:prSet>
      <dgm:spPr/>
      <dgm:t>
        <a:bodyPr/>
        <a:lstStyle/>
        <a:p>
          <a:endParaRPr lang="en-US"/>
        </a:p>
      </dgm:t>
    </dgm:pt>
    <dgm:pt modelId="{0231C8A9-0323-4C11-B91D-5A4301760786}" type="pres">
      <dgm:prSet presAssocID="{5BD26591-AE61-48E5-8AFE-74A44BAF7017}" presName="compNode" presStyleCnt="0"/>
      <dgm:spPr/>
    </dgm:pt>
    <dgm:pt modelId="{CB92BFBB-6C9D-4271-9E81-724C238FAF83}" type="pres">
      <dgm:prSet presAssocID="{5BD26591-AE61-48E5-8AFE-74A44BAF7017}" presName="bgRect" presStyleLbl="bgShp" presStyleIdx="0" presStyleCnt="4"/>
      <dgm:spPr/>
    </dgm:pt>
    <dgm:pt modelId="{C8A18C73-7108-40F7-830D-FC325D4EFA67}" type="pres">
      <dgm:prSet presAssocID="{5BD26591-AE61-48E5-8AFE-74A44BAF701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extLst>
        <a:ext uri="{E40237B7-FDA0-4F09-8148-C483321AD2D9}">
          <dgm14:cNvPr xmlns:dgm14="http://schemas.microsoft.com/office/drawing/2010/diagram" id="0" name="" descr="Statistics"/>
        </a:ext>
      </dgm:extLst>
    </dgm:pt>
    <dgm:pt modelId="{3C3C857B-63A7-468B-B76D-85306ECA8FE5}" type="pres">
      <dgm:prSet presAssocID="{5BD26591-AE61-48E5-8AFE-74A44BAF7017}" presName="spaceRect" presStyleCnt="0"/>
      <dgm:spPr/>
    </dgm:pt>
    <dgm:pt modelId="{88A921FA-8ECC-4F28-A410-3AAC0331DFB5}" type="pres">
      <dgm:prSet presAssocID="{5BD26591-AE61-48E5-8AFE-74A44BAF7017}" presName="parTx" presStyleLbl="revTx" presStyleIdx="0" presStyleCnt="4">
        <dgm:presLayoutVars>
          <dgm:chMax val="0"/>
          <dgm:chPref val="0"/>
        </dgm:presLayoutVars>
      </dgm:prSet>
      <dgm:spPr/>
      <dgm:t>
        <a:bodyPr/>
        <a:lstStyle/>
        <a:p>
          <a:endParaRPr lang="en-US"/>
        </a:p>
      </dgm:t>
    </dgm:pt>
    <dgm:pt modelId="{05C40349-D328-434D-B2FE-9F85FE3B532E}" type="pres">
      <dgm:prSet presAssocID="{54493ABA-3AAF-4369-BD5D-B5BCDE2D76D8}" presName="sibTrans" presStyleCnt="0"/>
      <dgm:spPr/>
    </dgm:pt>
    <dgm:pt modelId="{7FC2908B-476F-457E-BE80-84E49045D5E5}" type="pres">
      <dgm:prSet presAssocID="{B8A968CC-541B-44C1-ADD8-6340188E5D1F}" presName="compNode" presStyleCnt="0"/>
      <dgm:spPr/>
    </dgm:pt>
    <dgm:pt modelId="{FDCE21E7-F5C5-4DC1-9DFD-5E9119156270}" type="pres">
      <dgm:prSet presAssocID="{B8A968CC-541B-44C1-ADD8-6340188E5D1F}" presName="bgRect" presStyleLbl="bgShp" presStyleIdx="1" presStyleCnt="4"/>
      <dgm:spPr/>
    </dgm:pt>
    <dgm:pt modelId="{E0C496EC-DF37-48BF-BA94-AD5EF573C21F}" type="pres">
      <dgm:prSet presAssocID="{B8A968CC-541B-44C1-ADD8-6340188E5D1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extLst>
        <a:ext uri="{E40237B7-FDA0-4F09-8148-C483321AD2D9}">
          <dgm14:cNvPr xmlns:dgm14="http://schemas.microsoft.com/office/drawing/2010/diagram" id="0" name="" descr="Network"/>
        </a:ext>
      </dgm:extLst>
    </dgm:pt>
    <dgm:pt modelId="{608C8426-7AFD-4AB8-8D25-CC392D2EDEA9}" type="pres">
      <dgm:prSet presAssocID="{B8A968CC-541B-44C1-ADD8-6340188E5D1F}" presName="spaceRect" presStyleCnt="0"/>
      <dgm:spPr/>
    </dgm:pt>
    <dgm:pt modelId="{1C83CE2D-7388-4FA9-8B5C-77E29DF23FB2}" type="pres">
      <dgm:prSet presAssocID="{B8A968CC-541B-44C1-ADD8-6340188E5D1F}" presName="parTx" presStyleLbl="revTx" presStyleIdx="1" presStyleCnt="4">
        <dgm:presLayoutVars>
          <dgm:chMax val="0"/>
          <dgm:chPref val="0"/>
        </dgm:presLayoutVars>
      </dgm:prSet>
      <dgm:spPr/>
      <dgm:t>
        <a:bodyPr/>
        <a:lstStyle/>
        <a:p>
          <a:endParaRPr lang="en-US"/>
        </a:p>
      </dgm:t>
    </dgm:pt>
    <dgm:pt modelId="{CF5A0934-A71B-4CE0-B0B4-2B10F843978D}" type="pres">
      <dgm:prSet presAssocID="{CA7D0D76-2054-46D6-B372-BBECD8A60817}" presName="sibTrans" presStyleCnt="0"/>
      <dgm:spPr/>
    </dgm:pt>
    <dgm:pt modelId="{D9E0D3F3-5CD2-4CC6-8E6F-2FD87C8A1B27}" type="pres">
      <dgm:prSet presAssocID="{58709851-8130-4F6A-AD06-1C97F53AA647}" presName="compNode" presStyleCnt="0"/>
      <dgm:spPr/>
    </dgm:pt>
    <dgm:pt modelId="{3D82BB02-8899-4A11-A50B-1BB9D91433A3}" type="pres">
      <dgm:prSet presAssocID="{58709851-8130-4F6A-AD06-1C97F53AA647}" presName="bgRect" presStyleLbl="bgShp" presStyleIdx="2" presStyleCnt="4"/>
      <dgm:spPr/>
    </dgm:pt>
    <dgm:pt modelId="{FE7D5FF2-ADDA-4B00-98E1-C1A7FA01DF33}" type="pres">
      <dgm:prSet presAssocID="{58709851-8130-4F6A-AD06-1C97F53AA64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extLst>
        <a:ext uri="{E40237B7-FDA0-4F09-8148-C483321AD2D9}">
          <dgm14:cNvPr xmlns:dgm14="http://schemas.microsoft.com/office/drawing/2010/diagram" id="0" name="" descr="Circular Flowchart"/>
        </a:ext>
      </dgm:extLst>
    </dgm:pt>
    <dgm:pt modelId="{E75CED68-45DE-4F5D-AA8C-EEAF2EF492A6}" type="pres">
      <dgm:prSet presAssocID="{58709851-8130-4F6A-AD06-1C97F53AA647}" presName="spaceRect" presStyleCnt="0"/>
      <dgm:spPr/>
    </dgm:pt>
    <dgm:pt modelId="{24E2CC73-0217-4F3E-86E2-98331B0D891D}" type="pres">
      <dgm:prSet presAssocID="{58709851-8130-4F6A-AD06-1C97F53AA647}" presName="parTx" presStyleLbl="revTx" presStyleIdx="2" presStyleCnt="4">
        <dgm:presLayoutVars>
          <dgm:chMax val="0"/>
          <dgm:chPref val="0"/>
        </dgm:presLayoutVars>
      </dgm:prSet>
      <dgm:spPr/>
      <dgm:t>
        <a:bodyPr/>
        <a:lstStyle/>
        <a:p>
          <a:endParaRPr lang="en-US"/>
        </a:p>
      </dgm:t>
    </dgm:pt>
    <dgm:pt modelId="{64FB564A-4AD8-4772-B4BA-5ECD70409D9F}" type="pres">
      <dgm:prSet presAssocID="{88B90BE7-0F23-478E-9C25-0AB284627D68}" presName="sibTrans" presStyleCnt="0"/>
      <dgm:spPr/>
    </dgm:pt>
    <dgm:pt modelId="{4B4CD5D6-7A73-47C5-8169-981A2580DCF2}" type="pres">
      <dgm:prSet presAssocID="{BA06E05A-7186-4823-B1CF-B3C5DF708F9E}" presName="compNode" presStyleCnt="0"/>
      <dgm:spPr/>
    </dgm:pt>
    <dgm:pt modelId="{E69F6688-B8D5-4FD5-836C-A13B5983E8D8}" type="pres">
      <dgm:prSet presAssocID="{BA06E05A-7186-4823-B1CF-B3C5DF708F9E}" presName="bgRect" presStyleLbl="bgShp" presStyleIdx="3" presStyleCnt="4" custLinFactNeighborX="-17479" custLinFactNeighborY="1036"/>
      <dgm:spPr/>
    </dgm:pt>
    <dgm:pt modelId="{1E21F88D-7A58-479D-8466-FA6207292718}" type="pres">
      <dgm:prSet presAssocID="{BA06E05A-7186-4823-B1CF-B3C5DF708F9E}"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extLst>
        <a:ext uri="{E40237B7-FDA0-4F09-8148-C483321AD2D9}">
          <dgm14:cNvPr xmlns:dgm14="http://schemas.microsoft.com/office/drawing/2010/diagram" id="0" name="" descr="Presentation with Checklist"/>
        </a:ext>
      </dgm:extLst>
    </dgm:pt>
    <dgm:pt modelId="{680463F3-B5EA-471D-A821-E48F862594BB}" type="pres">
      <dgm:prSet presAssocID="{BA06E05A-7186-4823-B1CF-B3C5DF708F9E}" presName="spaceRect" presStyleCnt="0"/>
      <dgm:spPr/>
    </dgm:pt>
    <dgm:pt modelId="{9894DBEC-868F-40AC-8502-D3ABE894F2E2}" type="pres">
      <dgm:prSet presAssocID="{BA06E05A-7186-4823-B1CF-B3C5DF708F9E}" presName="parTx" presStyleLbl="revTx" presStyleIdx="3" presStyleCnt="4">
        <dgm:presLayoutVars>
          <dgm:chMax val="0"/>
          <dgm:chPref val="0"/>
        </dgm:presLayoutVars>
      </dgm:prSet>
      <dgm:spPr/>
      <dgm:t>
        <a:bodyPr/>
        <a:lstStyle/>
        <a:p>
          <a:endParaRPr lang="en-US"/>
        </a:p>
      </dgm:t>
    </dgm:pt>
  </dgm:ptLst>
  <dgm:cxnLst>
    <dgm:cxn modelId="{B1CAF014-2BB5-4A7A-A245-96E73B32C39E}" srcId="{D3056A28-B4E8-4A8B-9CE0-78763EA2E8CA}" destId="{58709851-8130-4F6A-AD06-1C97F53AA647}" srcOrd="2" destOrd="0" parTransId="{4783E7FE-484A-441B-8021-B4F1A98EC92F}" sibTransId="{88B90BE7-0F23-478E-9C25-0AB284627D68}"/>
    <dgm:cxn modelId="{4989AFDE-E94B-4374-A385-22ACF7EAEB09}" srcId="{D3056A28-B4E8-4A8B-9CE0-78763EA2E8CA}" destId="{B8A968CC-541B-44C1-ADD8-6340188E5D1F}" srcOrd="1" destOrd="0" parTransId="{A72ED381-C17B-42C5-B713-02AD3FE2FCB7}" sibTransId="{CA7D0D76-2054-46D6-B372-BBECD8A60817}"/>
    <dgm:cxn modelId="{E083A391-B7C8-4DDB-A328-378FD23AD7A2}" srcId="{D3056A28-B4E8-4A8B-9CE0-78763EA2E8CA}" destId="{BA06E05A-7186-4823-B1CF-B3C5DF708F9E}" srcOrd="3" destOrd="0" parTransId="{7425D2AA-A967-4A08-B204-C53BA3C23F80}" sibTransId="{2C74A9BD-9D1D-4CA2-8B3E-BA02A6EA9D82}"/>
    <dgm:cxn modelId="{EC0C0468-54C1-4ECA-BCC3-F143D05B0AE4}" type="presOf" srcId="{B8A968CC-541B-44C1-ADD8-6340188E5D1F}" destId="{1C83CE2D-7388-4FA9-8B5C-77E29DF23FB2}" srcOrd="0" destOrd="0" presId="urn:microsoft.com/office/officeart/2018/2/layout/IconVerticalSolidList"/>
    <dgm:cxn modelId="{223B010F-1E53-4AF5-9F41-489707A45995}" type="presOf" srcId="{BA06E05A-7186-4823-B1CF-B3C5DF708F9E}" destId="{9894DBEC-868F-40AC-8502-D3ABE894F2E2}" srcOrd="0" destOrd="0" presId="urn:microsoft.com/office/officeart/2018/2/layout/IconVerticalSolidList"/>
    <dgm:cxn modelId="{8CA1AE73-18D1-4120-B23E-CB1132DC883E}" srcId="{D3056A28-B4E8-4A8B-9CE0-78763EA2E8CA}" destId="{5BD26591-AE61-48E5-8AFE-74A44BAF7017}" srcOrd="0" destOrd="0" parTransId="{EDD32394-3301-46DA-9A54-63149A4345C3}" sibTransId="{54493ABA-3AAF-4369-BD5D-B5BCDE2D76D8}"/>
    <dgm:cxn modelId="{0BB68BDC-2B31-4D4E-8D04-8D0DDB654334}" type="presOf" srcId="{D3056A28-B4E8-4A8B-9CE0-78763EA2E8CA}" destId="{BA2D7313-86EE-4355-A22B-CB47F940626D}" srcOrd="0" destOrd="0" presId="urn:microsoft.com/office/officeart/2018/2/layout/IconVerticalSolidList"/>
    <dgm:cxn modelId="{0107A2CC-1007-4A99-A318-C25C0B8947D8}" type="presOf" srcId="{5BD26591-AE61-48E5-8AFE-74A44BAF7017}" destId="{88A921FA-8ECC-4F28-A410-3AAC0331DFB5}" srcOrd="0" destOrd="0" presId="urn:microsoft.com/office/officeart/2018/2/layout/IconVerticalSolidList"/>
    <dgm:cxn modelId="{D08BEBC4-72CE-4ACC-AA52-63E38C3FA52A}" type="presOf" srcId="{58709851-8130-4F6A-AD06-1C97F53AA647}" destId="{24E2CC73-0217-4F3E-86E2-98331B0D891D}" srcOrd="0" destOrd="0" presId="urn:microsoft.com/office/officeart/2018/2/layout/IconVerticalSolidList"/>
    <dgm:cxn modelId="{D4B07E46-71AE-4659-A21D-12392B9068FC}" type="presParOf" srcId="{BA2D7313-86EE-4355-A22B-CB47F940626D}" destId="{0231C8A9-0323-4C11-B91D-5A4301760786}" srcOrd="0" destOrd="0" presId="urn:microsoft.com/office/officeart/2018/2/layout/IconVerticalSolidList"/>
    <dgm:cxn modelId="{DBEA0A91-7125-46DC-AE03-95CA241536C5}" type="presParOf" srcId="{0231C8A9-0323-4C11-B91D-5A4301760786}" destId="{CB92BFBB-6C9D-4271-9E81-724C238FAF83}" srcOrd="0" destOrd="0" presId="urn:microsoft.com/office/officeart/2018/2/layout/IconVerticalSolidList"/>
    <dgm:cxn modelId="{9A4513DB-7284-42F6-B9E4-B77A8534C7D7}" type="presParOf" srcId="{0231C8A9-0323-4C11-B91D-5A4301760786}" destId="{C8A18C73-7108-40F7-830D-FC325D4EFA67}" srcOrd="1" destOrd="0" presId="urn:microsoft.com/office/officeart/2018/2/layout/IconVerticalSolidList"/>
    <dgm:cxn modelId="{D02A2EAD-954D-4FCF-A031-F008798F718C}" type="presParOf" srcId="{0231C8A9-0323-4C11-B91D-5A4301760786}" destId="{3C3C857B-63A7-468B-B76D-85306ECA8FE5}" srcOrd="2" destOrd="0" presId="urn:microsoft.com/office/officeart/2018/2/layout/IconVerticalSolidList"/>
    <dgm:cxn modelId="{A72846E4-0BF5-485C-A1C1-3683A21A13F5}" type="presParOf" srcId="{0231C8A9-0323-4C11-B91D-5A4301760786}" destId="{88A921FA-8ECC-4F28-A410-3AAC0331DFB5}" srcOrd="3" destOrd="0" presId="urn:microsoft.com/office/officeart/2018/2/layout/IconVerticalSolidList"/>
    <dgm:cxn modelId="{6B87319A-0A26-43E5-B476-DBD2D70301CD}" type="presParOf" srcId="{BA2D7313-86EE-4355-A22B-CB47F940626D}" destId="{05C40349-D328-434D-B2FE-9F85FE3B532E}" srcOrd="1" destOrd="0" presId="urn:microsoft.com/office/officeart/2018/2/layout/IconVerticalSolidList"/>
    <dgm:cxn modelId="{DFFF1B33-E3B2-4EBB-88C9-0B7BE4724FDE}" type="presParOf" srcId="{BA2D7313-86EE-4355-A22B-CB47F940626D}" destId="{7FC2908B-476F-457E-BE80-84E49045D5E5}" srcOrd="2" destOrd="0" presId="urn:microsoft.com/office/officeart/2018/2/layout/IconVerticalSolidList"/>
    <dgm:cxn modelId="{9529D99B-FFA3-4296-B203-C546B8CC6B29}" type="presParOf" srcId="{7FC2908B-476F-457E-BE80-84E49045D5E5}" destId="{FDCE21E7-F5C5-4DC1-9DFD-5E9119156270}" srcOrd="0" destOrd="0" presId="urn:microsoft.com/office/officeart/2018/2/layout/IconVerticalSolidList"/>
    <dgm:cxn modelId="{DFFC2DDB-0D7D-41C3-940C-CF24F1EAE570}" type="presParOf" srcId="{7FC2908B-476F-457E-BE80-84E49045D5E5}" destId="{E0C496EC-DF37-48BF-BA94-AD5EF573C21F}" srcOrd="1" destOrd="0" presId="urn:microsoft.com/office/officeart/2018/2/layout/IconVerticalSolidList"/>
    <dgm:cxn modelId="{0C157C86-439F-4C4A-B493-8BBDF244E85A}" type="presParOf" srcId="{7FC2908B-476F-457E-BE80-84E49045D5E5}" destId="{608C8426-7AFD-4AB8-8D25-CC392D2EDEA9}" srcOrd="2" destOrd="0" presId="urn:microsoft.com/office/officeart/2018/2/layout/IconVerticalSolidList"/>
    <dgm:cxn modelId="{9003DB3D-BCD5-47DD-B1BA-0750CA0F27E2}" type="presParOf" srcId="{7FC2908B-476F-457E-BE80-84E49045D5E5}" destId="{1C83CE2D-7388-4FA9-8B5C-77E29DF23FB2}" srcOrd="3" destOrd="0" presId="urn:microsoft.com/office/officeart/2018/2/layout/IconVerticalSolidList"/>
    <dgm:cxn modelId="{9BEB0DCD-BB2B-4F4E-A1AB-80DF7512F30A}" type="presParOf" srcId="{BA2D7313-86EE-4355-A22B-CB47F940626D}" destId="{CF5A0934-A71B-4CE0-B0B4-2B10F843978D}" srcOrd="3" destOrd="0" presId="urn:microsoft.com/office/officeart/2018/2/layout/IconVerticalSolidList"/>
    <dgm:cxn modelId="{EADB54B7-DDD2-4F1F-AD63-2DCFBABE0071}" type="presParOf" srcId="{BA2D7313-86EE-4355-A22B-CB47F940626D}" destId="{D9E0D3F3-5CD2-4CC6-8E6F-2FD87C8A1B27}" srcOrd="4" destOrd="0" presId="urn:microsoft.com/office/officeart/2018/2/layout/IconVerticalSolidList"/>
    <dgm:cxn modelId="{2B8DD0A1-5465-461C-BB44-B96460F10CB6}" type="presParOf" srcId="{D9E0D3F3-5CD2-4CC6-8E6F-2FD87C8A1B27}" destId="{3D82BB02-8899-4A11-A50B-1BB9D91433A3}" srcOrd="0" destOrd="0" presId="urn:microsoft.com/office/officeart/2018/2/layout/IconVerticalSolidList"/>
    <dgm:cxn modelId="{663FE62D-06CD-4861-93C0-779ED05C4155}" type="presParOf" srcId="{D9E0D3F3-5CD2-4CC6-8E6F-2FD87C8A1B27}" destId="{FE7D5FF2-ADDA-4B00-98E1-C1A7FA01DF33}" srcOrd="1" destOrd="0" presId="urn:microsoft.com/office/officeart/2018/2/layout/IconVerticalSolidList"/>
    <dgm:cxn modelId="{5A2A734E-116C-4FE5-B52E-C2BA717CB680}" type="presParOf" srcId="{D9E0D3F3-5CD2-4CC6-8E6F-2FD87C8A1B27}" destId="{E75CED68-45DE-4F5D-AA8C-EEAF2EF492A6}" srcOrd="2" destOrd="0" presId="urn:microsoft.com/office/officeart/2018/2/layout/IconVerticalSolidList"/>
    <dgm:cxn modelId="{69EFB4D3-E2A6-4FBB-99F4-596BB27F76A6}" type="presParOf" srcId="{D9E0D3F3-5CD2-4CC6-8E6F-2FD87C8A1B27}" destId="{24E2CC73-0217-4F3E-86E2-98331B0D891D}" srcOrd="3" destOrd="0" presId="urn:microsoft.com/office/officeart/2018/2/layout/IconVerticalSolidList"/>
    <dgm:cxn modelId="{94377D38-F7D0-4FFA-BC37-2BCFE962F965}" type="presParOf" srcId="{BA2D7313-86EE-4355-A22B-CB47F940626D}" destId="{64FB564A-4AD8-4772-B4BA-5ECD70409D9F}" srcOrd="5" destOrd="0" presId="urn:microsoft.com/office/officeart/2018/2/layout/IconVerticalSolidList"/>
    <dgm:cxn modelId="{D95CA8AC-115C-43C5-BB1B-DB2150EDC1D5}" type="presParOf" srcId="{BA2D7313-86EE-4355-A22B-CB47F940626D}" destId="{4B4CD5D6-7A73-47C5-8169-981A2580DCF2}" srcOrd="6" destOrd="0" presId="urn:microsoft.com/office/officeart/2018/2/layout/IconVerticalSolidList"/>
    <dgm:cxn modelId="{2D617B76-095C-4710-AC61-6A7F90067EB9}" type="presParOf" srcId="{4B4CD5D6-7A73-47C5-8169-981A2580DCF2}" destId="{E69F6688-B8D5-4FD5-836C-A13B5983E8D8}" srcOrd="0" destOrd="0" presId="urn:microsoft.com/office/officeart/2018/2/layout/IconVerticalSolidList"/>
    <dgm:cxn modelId="{B8CC3DF0-D63B-49E3-870C-CEE45FB9521A}" type="presParOf" srcId="{4B4CD5D6-7A73-47C5-8169-981A2580DCF2}" destId="{1E21F88D-7A58-479D-8466-FA6207292718}" srcOrd="1" destOrd="0" presId="urn:microsoft.com/office/officeart/2018/2/layout/IconVerticalSolidList"/>
    <dgm:cxn modelId="{46F39466-B3B1-4DCA-9560-12B241B7252A}" type="presParOf" srcId="{4B4CD5D6-7A73-47C5-8169-981A2580DCF2}" destId="{680463F3-B5EA-471D-A821-E48F862594BB}" srcOrd="2" destOrd="0" presId="urn:microsoft.com/office/officeart/2018/2/layout/IconVerticalSolidList"/>
    <dgm:cxn modelId="{657C72E2-9735-4367-94A7-49A11A64EE3A}" type="presParOf" srcId="{4B4CD5D6-7A73-47C5-8169-981A2580DCF2}" destId="{9894DBEC-868F-40AC-8502-D3ABE894F2E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0E169-D2CF-45AE-9ACF-015490F60F36}">
      <dsp:nvSpPr>
        <dsp:cNvPr id="0" name=""/>
        <dsp:cNvSpPr/>
      </dsp:nvSpPr>
      <dsp:spPr>
        <a:xfrm>
          <a:off x="0" y="4597"/>
          <a:ext cx="6513603" cy="97937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9D09CA-0392-4AB2-8F21-63086F157915}">
      <dsp:nvSpPr>
        <dsp:cNvPr id="0" name=""/>
        <dsp:cNvSpPr/>
      </dsp:nvSpPr>
      <dsp:spPr>
        <a:xfrm>
          <a:off x="296259" y="224956"/>
          <a:ext cx="538654" cy="538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259824-E845-4A29-A988-046374247DFF}">
      <dsp:nvSpPr>
        <dsp:cNvPr id="0" name=""/>
        <dsp:cNvSpPr/>
      </dsp:nvSpPr>
      <dsp:spPr>
        <a:xfrm>
          <a:off x="1131174" y="459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dirty="0"/>
            <a:t>Sharing lessons learned &amp; experiences with other countries  </a:t>
          </a:r>
        </a:p>
      </dsp:txBody>
      <dsp:txXfrm>
        <a:off x="1131174" y="4597"/>
        <a:ext cx="5382429" cy="979371"/>
      </dsp:txXfrm>
    </dsp:sp>
    <dsp:sp modelId="{267BDB94-4840-4637-80FE-6F2B60C178D6}">
      <dsp:nvSpPr>
        <dsp:cNvPr id="0" name=""/>
        <dsp:cNvSpPr/>
      </dsp:nvSpPr>
      <dsp:spPr>
        <a:xfrm>
          <a:off x="0" y="1228812"/>
          <a:ext cx="6513603" cy="97937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E19CC4-4C0A-4B1C-B3D6-65EB7D136110}">
      <dsp:nvSpPr>
        <dsp:cNvPr id="0" name=""/>
        <dsp:cNvSpPr/>
      </dsp:nvSpPr>
      <dsp:spPr>
        <a:xfrm>
          <a:off x="296259" y="1449171"/>
          <a:ext cx="538654" cy="538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FFE7EE-152A-4F01-99AD-92E7FE26C0E2}">
      <dsp:nvSpPr>
        <dsp:cNvPr id="0" name=""/>
        <dsp:cNvSpPr/>
      </dsp:nvSpPr>
      <dsp:spPr>
        <a:xfrm>
          <a:off x="1131174" y="1228812"/>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Tool for sharing SDG implementation challenges </a:t>
          </a:r>
        </a:p>
      </dsp:txBody>
      <dsp:txXfrm>
        <a:off x="1131174" y="1228812"/>
        <a:ext cx="5382429" cy="979371"/>
      </dsp:txXfrm>
    </dsp:sp>
    <dsp:sp modelId="{0FE159F1-8419-479F-9EBC-AF2BB18B9D10}">
      <dsp:nvSpPr>
        <dsp:cNvPr id="0" name=""/>
        <dsp:cNvSpPr/>
      </dsp:nvSpPr>
      <dsp:spPr>
        <a:xfrm>
          <a:off x="0" y="2453027"/>
          <a:ext cx="6513603" cy="97937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8E8234-61C8-44A1-B092-0B89134EB7E8}">
      <dsp:nvSpPr>
        <dsp:cNvPr id="0" name=""/>
        <dsp:cNvSpPr/>
      </dsp:nvSpPr>
      <dsp:spPr>
        <a:xfrm>
          <a:off x="296259" y="2673385"/>
          <a:ext cx="538654" cy="53865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6D7D1FA-1159-4C28-8ACF-56C7D2B37DBD}">
      <dsp:nvSpPr>
        <dsp:cNvPr id="0" name=""/>
        <dsp:cNvSpPr/>
      </dsp:nvSpPr>
      <dsp:spPr>
        <a:xfrm>
          <a:off x="1131174" y="2453027"/>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dirty="0"/>
            <a:t>Advance the national implementation of the 2030 Agenda</a:t>
          </a:r>
        </a:p>
      </dsp:txBody>
      <dsp:txXfrm>
        <a:off x="1131174" y="2453027"/>
        <a:ext cx="5382429" cy="979371"/>
      </dsp:txXfrm>
    </dsp:sp>
    <dsp:sp modelId="{8E496360-8EDF-4E97-A744-CADCB4CBF8DE}">
      <dsp:nvSpPr>
        <dsp:cNvPr id="0" name=""/>
        <dsp:cNvSpPr/>
      </dsp:nvSpPr>
      <dsp:spPr>
        <a:xfrm>
          <a:off x="0" y="3677241"/>
          <a:ext cx="6513603" cy="97937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29EEE1-E242-436C-BEC5-F4861D82012B}">
      <dsp:nvSpPr>
        <dsp:cNvPr id="0" name=""/>
        <dsp:cNvSpPr/>
      </dsp:nvSpPr>
      <dsp:spPr>
        <a:xfrm>
          <a:off x="296259" y="3897600"/>
          <a:ext cx="538654" cy="53865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091C45-E79E-43E0-A764-CB949260F939}">
      <dsp:nvSpPr>
        <dsp:cNvPr id="0" name=""/>
        <dsp:cNvSpPr/>
      </dsp:nvSpPr>
      <dsp:spPr>
        <a:xfrm>
          <a:off x="1131174" y="3677241"/>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Mobilize partnerships</a:t>
          </a:r>
        </a:p>
      </dsp:txBody>
      <dsp:txXfrm>
        <a:off x="1131174" y="3677241"/>
        <a:ext cx="5382429" cy="979371"/>
      </dsp:txXfrm>
    </dsp:sp>
    <dsp:sp modelId="{4B43A383-BDAE-4A58-9CDF-E6E46A2D4C71}">
      <dsp:nvSpPr>
        <dsp:cNvPr id="0" name=""/>
        <dsp:cNvSpPr/>
      </dsp:nvSpPr>
      <dsp:spPr>
        <a:xfrm>
          <a:off x="0" y="4901456"/>
          <a:ext cx="6513603" cy="979371"/>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0DEB81-B232-45BC-B6AD-AA2535AE744E}">
      <dsp:nvSpPr>
        <dsp:cNvPr id="0" name=""/>
        <dsp:cNvSpPr/>
      </dsp:nvSpPr>
      <dsp:spPr>
        <a:xfrm>
          <a:off x="296259" y="5121814"/>
          <a:ext cx="538654" cy="53865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4BAFD7-AF62-4EA2-9D0C-4B1D3D989955}">
      <dsp:nvSpPr>
        <dsp:cNvPr id="0" name=""/>
        <dsp:cNvSpPr/>
      </dsp:nvSpPr>
      <dsp:spPr>
        <a:xfrm>
          <a:off x="1131174" y="4901456"/>
          <a:ext cx="5382429" cy="9793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50" tIns="103650" rIns="103650" bIns="103650" numCol="1" spcCol="1270" anchor="ctr" anchorCtr="0">
          <a:noAutofit/>
        </a:bodyPr>
        <a:lstStyle/>
        <a:p>
          <a:pPr lvl="0" algn="l" defTabSz="844550">
            <a:lnSpc>
              <a:spcPct val="90000"/>
            </a:lnSpc>
            <a:spcBef>
              <a:spcPct val="0"/>
            </a:spcBef>
            <a:spcAft>
              <a:spcPct val="35000"/>
            </a:spcAft>
          </a:pPr>
          <a:r>
            <a:rPr lang="en-US" sz="1900" kern="1200"/>
            <a:t>Strengthen SDG awareness</a:t>
          </a:r>
        </a:p>
      </dsp:txBody>
      <dsp:txXfrm>
        <a:off x="1131174" y="4901456"/>
        <a:ext cx="5382429" cy="979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2BFBB-6C9D-4271-9E81-724C238FAF83}">
      <dsp:nvSpPr>
        <dsp:cNvPr id="0" name=""/>
        <dsp:cNvSpPr/>
      </dsp:nvSpPr>
      <dsp:spPr>
        <a:xfrm>
          <a:off x="0" y="2442"/>
          <a:ext cx="6513603" cy="1238008"/>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A18C73-7108-40F7-830D-FC325D4EFA67}">
      <dsp:nvSpPr>
        <dsp:cNvPr id="0" name=""/>
        <dsp:cNvSpPr/>
      </dsp:nvSpPr>
      <dsp:spPr>
        <a:xfrm>
          <a:off x="374497" y="280994"/>
          <a:ext cx="680904" cy="6809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A921FA-8ECC-4F28-A410-3AAC0331DFB5}">
      <dsp:nvSpPr>
        <dsp:cNvPr id="0" name=""/>
        <dsp:cNvSpPr/>
      </dsp:nvSpPr>
      <dsp:spPr>
        <a:xfrm>
          <a:off x="1429899" y="2442"/>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fr-CH" sz="2200" kern="1200" dirty="0"/>
            <a:t>Data and </a:t>
          </a:r>
          <a:r>
            <a:rPr lang="en-US" sz="2200" kern="1200" noProof="0" dirty="0" smtClean="0"/>
            <a:t>statistics</a:t>
          </a:r>
          <a:endParaRPr lang="en-US" sz="2200" kern="1200" noProof="0" dirty="0"/>
        </a:p>
      </dsp:txBody>
      <dsp:txXfrm>
        <a:off x="1429899" y="2442"/>
        <a:ext cx="5083704" cy="1238008"/>
      </dsp:txXfrm>
    </dsp:sp>
    <dsp:sp modelId="{FDCE21E7-F5C5-4DC1-9DFD-5E9119156270}">
      <dsp:nvSpPr>
        <dsp:cNvPr id="0" name=""/>
        <dsp:cNvSpPr/>
      </dsp:nvSpPr>
      <dsp:spPr>
        <a:xfrm>
          <a:off x="0" y="1549953"/>
          <a:ext cx="6513603" cy="1238008"/>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C496EC-DF37-48BF-BA94-AD5EF573C21F}">
      <dsp:nvSpPr>
        <dsp:cNvPr id="0" name=""/>
        <dsp:cNvSpPr/>
      </dsp:nvSpPr>
      <dsp:spPr>
        <a:xfrm>
          <a:off x="374497" y="1828505"/>
          <a:ext cx="680904" cy="6809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83CE2D-7388-4FA9-8B5C-77E29DF23FB2}">
      <dsp:nvSpPr>
        <dsp:cNvPr id="0" name=""/>
        <dsp:cNvSpPr/>
      </dsp:nvSpPr>
      <dsp:spPr>
        <a:xfrm>
          <a:off x="1429899" y="1549953"/>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GB" sz="2200" kern="1200" dirty="0"/>
            <a:t>Integrated approach and cross-sectoral coordination </a:t>
          </a:r>
          <a:endParaRPr lang="en-US" sz="2200" kern="1200" dirty="0"/>
        </a:p>
      </dsp:txBody>
      <dsp:txXfrm>
        <a:off x="1429899" y="1549953"/>
        <a:ext cx="5083704" cy="1238008"/>
      </dsp:txXfrm>
    </dsp:sp>
    <dsp:sp modelId="{3D82BB02-8899-4A11-A50B-1BB9D91433A3}">
      <dsp:nvSpPr>
        <dsp:cNvPr id="0" name=""/>
        <dsp:cNvSpPr/>
      </dsp:nvSpPr>
      <dsp:spPr>
        <a:xfrm>
          <a:off x="0" y="3097464"/>
          <a:ext cx="6513603" cy="1238008"/>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7D5FF2-ADDA-4B00-98E1-C1A7FA01DF33}">
      <dsp:nvSpPr>
        <dsp:cNvPr id="0" name=""/>
        <dsp:cNvSpPr/>
      </dsp:nvSpPr>
      <dsp:spPr>
        <a:xfrm>
          <a:off x="374497" y="3376015"/>
          <a:ext cx="680904" cy="6809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E2CC73-0217-4F3E-86E2-98331B0D891D}">
      <dsp:nvSpPr>
        <dsp:cNvPr id="0" name=""/>
        <dsp:cNvSpPr/>
      </dsp:nvSpPr>
      <dsp:spPr>
        <a:xfrm>
          <a:off x="1429899" y="309746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a:t>Means of implementation</a:t>
          </a:r>
        </a:p>
      </dsp:txBody>
      <dsp:txXfrm>
        <a:off x="1429899" y="3097464"/>
        <a:ext cx="5083704" cy="1238008"/>
      </dsp:txXfrm>
    </dsp:sp>
    <dsp:sp modelId="{E69F6688-B8D5-4FD5-836C-A13B5983E8D8}">
      <dsp:nvSpPr>
        <dsp:cNvPr id="0" name=""/>
        <dsp:cNvSpPr/>
      </dsp:nvSpPr>
      <dsp:spPr>
        <a:xfrm>
          <a:off x="0" y="4647417"/>
          <a:ext cx="6513603" cy="1238008"/>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21F88D-7A58-479D-8466-FA6207292718}">
      <dsp:nvSpPr>
        <dsp:cNvPr id="0" name=""/>
        <dsp:cNvSpPr/>
      </dsp:nvSpPr>
      <dsp:spPr>
        <a:xfrm>
          <a:off x="374497" y="4923526"/>
          <a:ext cx="680904" cy="68090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894DBEC-868F-40AC-8502-D3ABE894F2E2}">
      <dsp:nvSpPr>
        <dsp:cNvPr id="0" name=""/>
        <dsp:cNvSpPr/>
      </dsp:nvSpPr>
      <dsp:spPr>
        <a:xfrm>
          <a:off x="1429899" y="4644974"/>
          <a:ext cx="5083704" cy="12380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023" tIns="131023" rIns="131023" bIns="131023" numCol="1" spcCol="1270" anchor="ctr" anchorCtr="0">
          <a:noAutofit/>
        </a:bodyPr>
        <a:lstStyle/>
        <a:p>
          <a:pPr lvl="0" algn="l" defTabSz="977900">
            <a:lnSpc>
              <a:spcPct val="90000"/>
            </a:lnSpc>
            <a:spcBef>
              <a:spcPct val="0"/>
            </a:spcBef>
            <a:spcAft>
              <a:spcPct val="35000"/>
            </a:spcAft>
          </a:pPr>
          <a:r>
            <a:rPr lang="en-US" sz="2200" kern="1200" dirty="0"/>
            <a:t>Follow-up actions to the VNRs / Monitoring and evaluation</a:t>
          </a:r>
        </a:p>
      </dsp:txBody>
      <dsp:txXfrm>
        <a:off x="1429899" y="4644974"/>
        <a:ext cx="5083704" cy="123800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xmlns="">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CE55B-77CB-45BF-98D4-476DE2D31B48}" type="datetimeFigureOut">
              <a:rPr lang="de-CH" smtClean="0"/>
              <a:t>2/24/20</a:t>
            </a:fld>
            <a:endParaRPr lang="de-CH"/>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8518A-98D8-41CB-A2EE-9A4C4AB978F2}" type="slidenum">
              <a:rPr lang="de-CH" smtClean="0"/>
              <a:t>‹#›</a:t>
            </a:fld>
            <a:endParaRPr lang="de-CH"/>
          </a:p>
        </p:txBody>
      </p:sp>
    </p:spTree>
    <p:extLst>
      <p:ext uri="{BB962C8B-B14F-4D97-AF65-F5344CB8AC3E}">
        <p14:creationId xmlns:p14="http://schemas.microsoft.com/office/powerpoint/2010/main" val="203032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49"/>
            <a:ext cx="5486400" cy="3908131"/>
          </a:xfrm>
        </p:spPr>
        <p:txBody>
          <a:bodyPr/>
          <a:lstStyle/>
          <a:p>
            <a:r>
              <a:rPr lang="en-US" dirty="0" smtClean="0"/>
              <a:t>I would like to to briefly highlight a few outcomes from the VNR process, and some lessons learned from four years of the HLPF. </a:t>
            </a:r>
            <a:endParaRPr lang="en-US" dirty="0"/>
          </a:p>
          <a:p>
            <a:r>
              <a:rPr lang="en-US" dirty="0"/>
              <a:t>	</a:t>
            </a:r>
          </a:p>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1</a:t>
            </a:fld>
            <a:endParaRPr lang="de-CH"/>
          </a:p>
        </p:txBody>
      </p:sp>
    </p:spTree>
    <p:extLst>
      <p:ext uri="{BB962C8B-B14F-4D97-AF65-F5344CB8AC3E}">
        <p14:creationId xmlns:p14="http://schemas.microsoft.com/office/powerpoint/2010/main" val="2299205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sz="1200" dirty="0"/>
          </a:p>
          <a:p>
            <a:pPr marL="0" indent="0">
              <a:buFont typeface="+mj-lt"/>
              <a:buNone/>
            </a:pPr>
            <a:r>
              <a:rPr lang="en-US" sz="1200" dirty="0"/>
              <a:t>The follow-up and review architecture </a:t>
            </a:r>
            <a:r>
              <a:rPr lang="en-US" sz="1200" dirty="0" smtClean="0"/>
              <a:t>of the HLPF is </a:t>
            </a:r>
            <a:r>
              <a:rPr lang="en-US" sz="1200" dirty="0"/>
              <a:t>enshrined in the 2030 Agenda through a three-tier system:</a:t>
            </a:r>
          </a:p>
          <a:p>
            <a:pPr marL="0" indent="0">
              <a:buFont typeface="+mj-lt"/>
              <a:buNone/>
            </a:pPr>
            <a:endParaRPr lang="en-US" sz="1200" dirty="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dirty="0" smtClean="0"/>
              <a:t>The national level as the foundation for review</a:t>
            </a:r>
            <a:endParaRPr lang="en-US" dirty="0" smtClean="0"/>
          </a:p>
          <a:p>
            <a:pPr marL="0" indent="0">
              <a:buFont typeface="+mj-lt"/>
              <a:buNone/>
            </a:pPr>
            <a:endParaRPr lang="en-US" sz="1200" dirty="0" smtClean="0"/>
          </a:p>
          <a:p>
            <a:pPr marL="0" indent="0">
              <a:buFont typeface="+mj-lt"/>
              <a:buNone/>
            </a:pPr>
            <a:r>
              <a:rPr lang="en-US" sz="1200" dirty="0" smtClean="0"/>
              <a:t>The </a:t>
            </a:r>
            <a:r>
              <a:rPr lang="en-US" sz="1200" dirty="0"/>
              <a:t>regional forums as platforms to further the exchange of best practices and reinforce mutual learning</a:t>
            </a:r>
          </a:p>
          <a:p>
            <a:pPr marL="0" indent="0">
              <a:buFont typeface="+mj-lt"/>
              <a:buNone/>
            </a:pPr>
            <a:endParaRPr lang="en-US" sz="1200" dirty="0" smtClean="0"/>
          </a:p>
          <a:p>
            <a:pPr marL="0" marR="0" indent="0" algn="l" defTabSz="457200" rtl="0" eaLnBrk="1" fontAlgn="auto" latinLnBrk="0" hangingPunct="1">
              <a:lnSpc>
                <a:spcPct val="100000"/>
              </a:lnSpc>
              <a:spcBef>
                <a:spcPts val="0"/>
              </a:spcBef>
              <a:spcAft>
                <a:spcPts val="0"/>
              </a:spcAft>
              <a:buClrTx/>
              <a:buSzTx/>
              <a:buFont typeface="+mj-lt"/>
              <a:buNone/>
              <a:tabLst/>
              <a:defRPr/>
            </a:pPr>
            <a:r>
              <a:rPr lang="en-US" sz="1200" dirty="0" smtClean="0"/>
              <a:t>The HLPF as the overarching platform at the global level, which meets every year under the auspices of ECOSOC and every four years under</a:t>
            </a:r>
            <a:r>
              <a:rPr lang="en-US" sz="1200" baseline="0" dirty="0" smtClean="0"/>
              <a:t> the General Assembly</a:t>
            </a:r>
            <a:endParaRPr lang="en-US" sz="1200" dirty="0" smtClean="0"/>
          </a:p>
          <a:p>
            <a:pPr marL="0" indent="0">
              <a:buFont typeface="+mj-lt"/>
              <a:buNone/>
            </a:pPr>
            <a:endParaRPr lang="en-US" sz="1200" dirty="0" smtClean="0"/>
          </a:p>
        </p:txBody>
      </p:sp>
      <p:sp>
        <p:nvSpPr>
          <p:cNvPr id="4" name="Slide Number Placeholder 3"/>
          <p:cNvSpPr>
            <a:spLocks noGrp="1"/>
          </p:cNvSpPr>
          <p:nvPr>
            <p:ph type="sldNum" sz="quarter" idx="10"/>
          </p:nvPr>
        </p:nvSpPr>
        <p:spPr/>
        <p:txBody>
          <a:bodyPr/>
          <a:lstStyle/>
          <a:p>
            <a:fld id="{A0A48B7A-1CAE-4DE9-958A-F346ED268491}" type="slidenum">
              <a:rPr lang="en-US" smtClean="0"/>
              <a:t>2</a:t>
            </a:fld>
            <a:endParaRPr lang="en-US" dirty="0"/>
          </a:p>
        </p:txBody>
      </p:sp>
    </p:spTree>
    <p:extLst>
      <p:ext uri="{BB962C8B-B14F-4D97-AF65-F5344CB8AC3E}">
        <p14:creationId xmlns:p14="http://schemas.microsoft.com/office/powerpoint/2010/main" val="28878167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pPr marL="0" indent="0">
              <a:buNone/>
            </a:pPr>
            <a:endParaRPr lang="en-US" sz="1200" dirty="0" smtClean="0">
              <a:latin typeface="Arial" panose="020B0604020202020204" pitchFamily="34" charset="0"/>
              <a:cs typeface="Arial" panose="020B0604020202020204" pitchFamily="34" charset="0"/>
            </a:endParaRPr>
          </a:p>
          <a:p>
            <a:pPr marL="0" indent="0">
              <a:buNone/>
            </a:pPr>
            <a:r>
              <a:rPr lang="en-US" sz="1200" dirty="0" smtClean="0">
                <a:latin typeface="Arial" panose="020B0604020202020204" pitchFamily="34" charset="0"/>
                <a:cs typeface="Arial" panose="020B0604020202020204" pitchFamily="34" charset="0"/>
              </a:rPr>
              <a:t>The HLPF meets each year in July under the auspices of the UN Economic and Social Council for 8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panose="020B0604020202020204" pitchFamily="34" charset="0"/>
                <a:cs typeface="Arial" panose="020B0604020202020204" pitchFamily="34" charset="0"/>
              </a:rPr>
              <a:t>It</a:t>
            </a:r>
            <a:r>
              <a:rPr lang="en-US" sz="1200" baseline="0" dirty="0" smtClean="0">
                <a:latin typeface="Arial" panose="020B0604020202020204" pitchFamily="34" charset="0"/>
                <a:cs typeface="Arial" panose="020B0604020202020204" pitchFamily="34" charset="0"/>
              </a:rPr>
              <a:t> also convenes </a:t>
            </a:r>
            <a:r>
              <a:rPr lang="en-US" sz="1200" b="1" dirty="0" smtClean="0">
                <a:latin typeface="Arial" panose="020B0604020202020204" pitchFamily="34" charset="0"/>
                <a:cs typeface="Arial" panose="020B0604020202020204" pitchFamily="34" charset="0"/>
              </a:rPr>
              <a:t>every four years under the auspices of the General Assembly for two days.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GA resolution 70/299 adopted in July 2016 clarifies various elements related to the follow-up and review functions of the HLPF, including the specific themes of the Forum for 2017, 2018 and 2019, as well as the set of SDGs to be reviewed in depth in those years.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review of 70/299 and related resolution 67/290</a:t>
            </a:r>
            <a:r>
              <a:rPr lang="en-US" sz="1200" kern="1200" baseline="0" dirty="0" smtClean="0">
                <a:solidFill>
                  <a:schemeClr val="tx1"/>
                </a:solidFill>
                <a:effectLst/>
                <a:latin typeface="+mn-lt"/>
                <a:ea typeface="+mn-ea"/>
                <a:cs typeface="+mn-cs"/>
              </a:rPr>
              <a:t> is currently underway in the GA </a:t>
            </a:r>
            <a:r>
              <a:rPr lang="en-US" sz="1200" kern="1200" dirty="0" smtClean="0">
                <a:solidFill>
                  <a:schemeClr val="tx1"/>
                </a:solidFill>
                <a:effectLst/>
                <a:latin typeface="+mn-lt"/>
                <a:ea typeface="+mn-ea"/>
                <a:cs typeface="+mn-cs"/>
              </a:rPr>
              <a:t>“to benefit from lessons learned in the first cycle” of the HLPF.</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SDG Summit </a:t>
            </a:r>
            <a:r>
              <a:rPr lang="en-US" sz="1200" kern="1200" dirty="0" smtClean="0">
                <a:solidFill>
                  <a:schemeClr val="tx1"/>
                </a:solidFill>
                <a:effectLst/>
                <a:latin typeface="+mn-lt"/>
                <a:ea typeface="+mn-ea"/>
                <a:cs typeface="+mn-cs"/>
              </a:rPr>
              <a:t>reconfirmed global consensus and commitments to support the implementation of the 2030 Agenda and SDGs.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Political Declaration by Heads of State and Government was adopted, to provide political guidance on how to accelerate the implementation of the 2030 Agenda and SDGs.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Acceleration</a:t>
            </a:r>
            <a:r>
              <a:rPr lang="en-US" sz="1200" kern="1200" baseline="0" dirty="0" smtClean="0">
                <a:solidFill>
                  <a:schemeClr val="tx1"/>
                </a:solidFill>
                <a:effectLst/>
                <a:latin typeface="+mn-lt"/>
                <a:ea typeface="+mn-ea"/>
                <a:cs typeface="+mn-cs"/>
              </a:rPr>
              <a:t> Actions </a:t>
            </a:r>
            <a:r>
              <a:rPr lang="en-US" sz="1200" kern="1200" dirty="0" smtClean="0">
                <a:solidFill>
                  <a:schemeClr val="tx1"/>
                </a:solidFill>
                <a:effectLst/>
                <a:latin typeface="+mn-lt"/>
                <a:ea typeface="+mn-ea"/>
                <a:cs typeface="+mn-cs"/>
              </a:rPr>
              <a:t>for the implementation of SDGs were announced at the summit and are catalogued</a:t>
            </a:r>
            <a:r>
              <a:rPr lang="en-US" sz="1200" kern="1200" baseline="0" dirty="0" smtClean="0">
                <a:solidFill>
                  <a:schemeClr val="tx1"/>
                </a:solidFill>
                <a:effectLst/>
                <a:latin typeface="+mn-lt"/>
                <a:ea typeface="+mn-ea"/>
                <a:cs typeface="+mn-cs"/>
              </a:rPr>
              <a:t> online at the SDG Summit’s website</a:t>
            </a:r>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8B2BAF0-1671-4EE1-85BF-9EAC9D2AC88D}" type="slidenum">
              <a:rPr lang="en-US" smtClean="0"/>
              <a:t>3</a:t>
            </a:fld>
            <a:endParaRPr lang="en-US" dirty="0"/>
          </a:p>
        </p:txBody>
      </p:sp>
    </p:spTree>
    <p:extLst>
      <p:ext uri="{BB962C8B-B14F-4D97-AF65-F5344CB8AC3E}">
        <p14:creationId xmlns:p14="http://schemas.microsoft.com/office/powerpoint/2010/main" val="503172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smtClean="0"/>
          </a:p>
          <a:p>
            <a:r>
              <a:rPr lang="en-US" sz="1200" b="1" kern="1200" dirty="0" smtClean="0">
                <a:solidFill>
                  <a:schemeClr val="tx1"/>
                </a:solidFill>
                <a:effectLst/>
                <a:latin typeface="+mn-lt"/>
                <a:ea typeface="+mn-ea"/>
                <a:cs typeface="+mn-cs"/>
              </a:rPr>
              <a:t>The HLPF conducts various kinds of reviews: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Every year, HLPF reviews a theme and a cluster</a:t>
            </a:r>
            <a:r>
              <a:rPr lang="en-US" sz="1200" kern="1200" baseline="0" dirty="0" smtClean="0">
                <a:solidFill>
                  <a:schemeClr val="tx1"/>
                </a:solidFill>
                <a:effectLst/>
                <a:latin typeface="+mn-lt"/>
                <a:ea typeface="+mn-ea"/>
                <a:cs typeface="+mn-cs"/>
              </a:rPr>
              <a:t> of </a:t>
            </a:r>
            <a:r>
              <a:rPr lang="en-US" sz="1200" kern="1200" dirty="0" smtClean="0">
                <a:solidFill>
                  <a:schemeClr val="tx1"/>
                </a:solidFill>
                <a:effectLst/>
                <a:latin typeface="+mn-lt"/>
                <a:ea typeface="+mn-ea"/>
                <a:cs typeface="+mn-cs"/>
              </a:rPr>
              <a:t>SDGs.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Having competed the first four-year cycle, the HLPF this year is open</a:t>
            </a:r>
            <a:r>
              <a:rPr lang="en-US" sz="1200" kern="1200" baseline="0" dirty="0" smtClean="0">
                <a:solidFill>
                  <a:schemeClr val="tx1"/>
                </a:solidFill>
                <a:effectLst/>
                <a:latin typeface="+mn-lt"/>
                <a:ea typeface="+mn-ea"/>
                <a:cs typeface="+mn-cs"/>
              </a:rPr>
              <a:t> to review of all SDGs, under the </a:t>
            </a:r>
            <a:r>
              <a:rPr lang="en-US" sz="1200" kern="1200" dirty="0" smtClean="0">
                <a:solidFill>
                  <a:schemeClr val="tx1"/>
                </a:solidFill>
                <a:effectLst/>
                <a:latin typeface="+mn-lt"/>
                <a:ea typeface="+mn-ea"/>
                <a:cs typeface="+mn-cs"/>
              </a:rPr>
              <a:t>theme of “Accelerated action and transformative pathways</a:t>
            </a:r>
            <a:r>
              <a:rPr lang="en-US" sz="1200" kern="1200" baseline="0" dirty="0" smtClean="0">
                <a:solidFill>
                  <a:schemeClr val="tx1"/>
                </a:solidFill>
                <a:effectLst/>
                <a:latin typeface="+mn-lt"/>
                <a:ea typeface="+mn-ea"/>
                <a:cs typeface="+mn-cs"/>
              </a:rPr>
              <a:t> to</a:t>
            </a:r>
            <a:r>
              <a:rPr lang="en-US" sz="1200" kern="1200" dirty="0" smtClean="0">
                <a:solidFill>
                  <a:schemeClr val="tx1"/>
                </a:solidFill>
                <a:effectLst/>
                <a:latin typeface="+mn-lt"/>
                <a:ea typeface="+mn-ea"/>
                <a:cs typeface="+mn-cs"/>
              </a:rPr>
              <a:t> realize the decade of action and delivery for sustainable development”.  </a:t>
            </a:r>
          </a:p>
          <a:p>
            <a:r>
              <a:rPr lang="en-US" sz="1200" kern="1200" dirty="0" smtClean="0">
                <a:solidFill>
                  <a:schemeClr val="tx1"/>
                </a:solidFill>
                <a:effectLst/>
                <a:latin typeface="+mn-lt"/>
                <a:ea typeface="+mn-ea"/>
                <a:cs typeface="+mn-cs"/>
              </a:rPr>
              <a:t> </a:t>
            </a:r>
          </a:p>
          <a:p>
            <a:r>
              <a:rPr lang="en-US" sz="1200" kern="1200" baseline="0" dirty="0" smtClean="0">
                <a:solidFill>
                  <a:schemeClr val="tx1"/>
                </a:solidFill>
                <a:effectLst/>
                <a:latin typeface="+mn-lt"/>
                <a:ea typeface="+mn-ea"/>
                <a:cs typeface="+mn-cs"/>
              </a:rPr>
              <a:t>The first week is devoted to the thematic review of SDGs</a:t>
            </a:r>
            <a:endParaRPr lang="en-US" baseline="0" dirty="0" smtClean="0"/>
          </a:p>
          <a:p>
            <a:endParaRPr lang="en-US" sz="1200" kern="120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The HLPF thematic review </a:t>
            </a:r>
            <a:r>
              <a:rPr lang="en-US" sz="1200" kern="1200" dirty="0" smtClean="0">
                <a:solidFill>
                  <a:schemeClr val="tx1"/>
                </a:solidFill>
                <a:effectLst/>
                <a:latin typeface="+mn-lt"/>
                <a:ea typeface="+mn-ea"/>
                <a:cs typeface="+mn-cs"/>
              </a:rPr>
              <a:t>also includes sessions that focus on: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Regional and sub-regional perspectives </a:t>
            </a:r>
          </a:p>
          <a:p>
            <a:r>
              <a:rPr lang="en-US" sz="1200" kern="1200" dirty="0" smtClean="0">
                <a:solidFill>
                  <a:schemeClr val="tx1"/>
                </a:solidFill>
                <a:effectLst/>
                <a:latin typeface="+mn-lt"/>
                <a:ea typeface="+mn-ea"/>
                <a:cs typeface="+mn-cs"/>
              </a:rPr>
              <a:t>-- Perspectives of SIDS, LDCs, LLDCs and MICs.</a:t>
            </a:r>
          </a:p>
          <a:p>
            <a:r>
              <a:rPr lang="en-US" sz="1200" kern="1200" dirty="0" smtClean="0">
                <a:solidFill>
                  <a:schemeClr val="tx1"/>
                </a:solidFill>
                <a:effectLst/>
                <a:latin typeface="+mn-lt"/>
                <a:ea typeface="+mn-ea"/>
                <a:cs typeface="+mn-cs"/>
              </a:rPr>
              <a:t>-- Advancing science, technology and innovation</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 The principle of leaving no one behind</a:t>
            </a:r>
          </a:p>
          <a:p>
            <a:r>
              <a:rPr lang="en-US" sz="1200" kern="1200" dirty="0" smtClean="0">
                <a:solidFill>
                  <a:schemeClr val="tx1"/>
                </a:solidFill>
                <a:effectLst/>
                <a:latin typeface="+mn-lt"/>
                <a:ea typeface="+mn-ea"/>
                <a:cs typeface="+mn-cs"/>
              </a:rPr>
              <a:t>-- Perspectives from major groups and other stakeholders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Special Events, side events and other types of exhibitions also take place during the first week of the HLPF.</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C8B2BAF0-1671-4EE1-85BF-9EAC9D2AC88D}" type="slidenum">
              <a:rPr lang="en-US" smtClean="0"/>
              <a:t>4</a:t>
            </a:fld>
            <a:endParaRPr lang="en-US" dirty="0"/>
          </a:p>
        </p:txBody>
      </p:sp>
    </p:spTree>
    <p:extLst>
      <p:ext uri="{BB962C8B-B14F-4D97-AF65-F5344CB8AC3E}">
        <p14:creationId xmlns:p14="http://schemas.microsoft.com/office/powerpoint/2010/main" val="4199302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UN DESA invited </a:t>
            </a:r>
            <a:r>
              <a:rPr lang="en-GB" dirty="0" smtClean="0"/>
              <a:t>participants to the HLPF in July this year to </a:t>
            </a:r>
            <a:r>
              <a:rPr lang="en-GB" dirty="0"/>
              <a:t>complete a short perception survey, which was made available in all six UN </a:t>
            </a:r>
            <a:r>
              <a:rPr lang="en-GB" dirty="0" smtClean="0"/>
              <a:t>languages during the HLPF. </a:t>
            </a:r>
            <a:endParaRPr lang="en-US" dirty="0"/>
          </a:p>
          <a:p>
            <a:r>
              <a:rPr lang="en-GB" dirty="0"/>
              <a:t> </a:t>
            </a:r>
            <a:r>
              <a:rPr lang="en-US" dirty="0"/>
              <a:t> </a:t>
            </a:r>
          </a:p>
          <a:p>
            <a:pPr lvl="0"/>
            <a:r>
              <a:rPr lang="en-US" dirty="0"/>
              <a:t>According to the survey, participants at the 2019 HLPF perceive the VNRs as the function of the HLPF that has been best fulfilled</a:t>
            </a:r>
            <a:r>
              <a:rPr lang="en-GB" dirty="0"/>
              <a:t> </a:t>
            </a:r>
            <a:endParaRPr lang="en-US" dirty="0"/>
          </a:p>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5</a:t>
            </a:fld>
            <a:endParaRPr lang="de-CH"/>
          </a:p>
        </p:txBody>
      </p:sp>
    </p:spTree>
    <p:extLst>
      <p:ext uri="{BB962C8B-B14F-4D97-AF65-F5344CB8AC3E}">
        <p14:creationId xmlns:p14="http://schemas.microsoft.com/office/powerpoint/2010/main" val="2226947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685800" y="4400550"/>
            <a:ext cx="5486400" cy="4103978"/>
          </a:xfrm>
        </p:spPr>
        <p:txBody>
          <a:bodyPr/>
          <a:lstStyle/>
          <a:p>
            <a:pPr lvl="0"/>
            <a:r>
              <a:rPr lang="en-US" sz="1000" dirty="0" smtClean="0"/>
              <a:t>The </a:t>
            </a:r>
            <a:r>
              <a:rPr lang="en-US" sz="1000" dirty="0"/>
              <a:t>majority of respondents noted that the VNRs have been useful for </a:t>
            </a:r>
            <a:r>
              <a:rPr lang="en-US" sz="1000" b="1" dirty="0"/>
              <a:t>sharing lessons learned </a:t>
            </a:r>
            <a:r>
              <a:rPr lang="en-US" sz="1000" b="1" dirty="0" smtClean="0"/>
              <a:t>an challenges of SDG implementation</a:t>
            </a:r>
            <a:r>
              <a:rPr lang="en-US" sz="1000" dirty="0" smtClean="0"/>
              <a:t> </a:t>
            </a:r>
            <a:endParaRPr lang="en-US" sz="1000" dirty="0"/>
          </a:p>
          <a:p>
            <a:pPr lvl="0"/>
            <a:endParaRPr lang="en-US" sz="1000" dirty="0" smtClean="0"/>
          </a:p>
          <a:p>
            <a:pPr lvl="0"/>
            <a:r>
              <a:rPr lang="en-US" sz="1000" dirty="0" smtClean="0"/>
              <a:t>Most </a:t>
            </a:r>
            <a:r>
              <a:rPr lang="en-US" sz="1000" dirty="0"/>
              <a:t>respondents also agreed that the VNR is not a </a:t>
            </a:r>
            <a:r>
              <a:rPr lang="en-GB" sz="1000" dirty="0"/>
              <a:t>one-off presentation at the HLPF nor an end in itself, but </a:t>
            </a:r>
            <a:r>
              <a:rPr lang="en-US" sz="1000" dirty="0"/>
              <a:t>an ongoing </a:t>
            </a:r>
            <a:r>
              <a:rPr lang="en-US" sz="1000" dirty="0" smtClean="0"/>
              <a:t>process. </a:t>
            </a:r>
          </a:p>
          <a:p>
            <a:pPr lvl="0"/>
            <a:endParaRPr lang="en-GB" sz="1000" dirty="0" smtClean="0"/>
          </a:p>
          <a:p>
            <a:pPr lvl="0"/>
            <a:r>
              <a:rPr lang="en-GB" sz="1000" dirty="0" smtClean="0"/>
              <a:t>Many countries have newly </a:t>
            </a:r>
            <a:r>
              <a:rPr lang="en-GB" sz="1000" dirty="0"/>
              <a:t>established mechanisms for coordination or adjusting existing </a:t>
            </a:r>
            <a:r>
              <a:rPr lang="en-GB" sz="1000" dirty="0" smtClean="0"/>
              <a:t>frameworks, and these </a:t>
            </a:r>
            <a:r>
              <a:rPr lang="en-US" sz="1000" dirty="0" smtClean="0"/>
              <a:t>can </a:t>
            </a:r>
            <a:r>
              <a:rPr lang="en-US" sz="1000" dirty="0"/>
              <a:t>be divided into three categories: </a:t>
            </a:r>
            <a:endParaRPr lang="en-US" sz="1000" dirty="0" smtClean="0"/>
          </a:p>
          <a:p>
            <a:pPr marL="228600" lvl="0" indent="-228600">
              <a:buAutoNum type="arabicParenR"/>
            </a:pPr>
            <a:r>
              <a:rPr lang="en-GB" sz="1000" dirty="0" smtClean="0"/>
              <a:t>the </a:t>
            </a:r>
            <a:r>
              <a:rPr lang="en-GB" sz="1000" dirty="0"/>
              <a:t>provision of high-level strategic policy direction and broad direction </a:t>
            </a:r>
            <a:endParaRPr lang="en-GB" sz="1000" dirty="0" smtClean="0"/>
          </a:p>
          <a:p>
            <a:pPr marL="228600" lvl="0" indent="-228600">
              <a:buAutoNum type="arabicParenR"/>
            </a:pPr>
            <a:r>
              <a:rPr lang="en-GB" sz="1000" dirty="0" smtClean="0"/>
              <a:t>coordination </a:t>
            </a:r>
            <a:r>
              <a:rPr lang="en-GB" sz="1000" dirty="0"/>
              <a:t>among line ministries and government agencies </a:t>
            </a:r>
            <a:endParaRPr lang="en-GB" sz="1000" dirty="0" smtClean="0"/>
          </a:p>
          <a:p>
            <a:pPr marL="228600" lvl="0" indent="-228600">
              <a:buAutoNum type="arabicParenR"/>
            </a:pPr>
            <a:r>
              <a:rPr lang="en-GB" sz="1000" dirty="0" smtClean="0"/>
              <a:t>technical </a:t>
            </a:r>
            <a:r>
              <a:rPr lang="en-GB" sz="1000" dirty="0"/>
              <a:t>working groups and advisory </a:t>
            </a:r>
            <a:r>
              <a:rPr lang="en-GB" sz="1000" dirty="0" smtClean="0"/>
              <a:t>committees </a:t>
            </a:r>
            <a:endParaRPr lang="en-US" sz="1000" dirty="0"/>
          </a:p>
          <a:p>
            <a:pPr lvl="0"/>
            <a:endParaRPr lang="en-GB" sz="1000" dirty="0" smtClean="0"/>
          </a:p>
          <a:p>
            <a:pPr lvl="0"/>
            <a:r>
              <a:rPr lang="en-GB" sz="1000" dirty="0" smtClean="0"/>
              <a:t>Over </a:t>
            </a:r>
            <a:r>
              <a:rPr lang="en-GB" sz="1000" dirty="0"/>
              <a:t>the past four years, countries also have increasingly highlighted the role that sub-national and local authorities as well as parliaments play in implementing the SDGs.</a:t>
            </a:r>
            <a:endParaRPr lang="en-US" sz="1000" dirty="0"/>
          </a:p>
          <a:p>
            <a:pPr lvl="0"/>
            <a:endParaRPr lang="en-US" sz="1000" dirty="0" smtClean="0"/>
          </a:p>
          <a:p>
            <a:pPr lvl="0"/>
            <a:r>
              <a:rPr lang="en-US" sz="1000" dirty="0"/>
              <a:t>T</a:t>
            </a:r>
            <a:r>
              <a:rPr lang="en-US" sz="1000" dirty="0" smtClean="0"/>
              <a:t>he </a:t>
            </a:r>
            <a:r>
              <a:rPr lang="en-US" sz="1000" dirty="0"/>
              <a:t>potential of the VNRs to </a:t>
            </a:r>
            <a:r>
              <a:rPr lang="en-US" sz="1000" b="1" dirty="0"/>
              <a:t>mobilize partnerships </a:t>
            </a:r>
            <a:r>
              <a:rPr lang="en-US" sz="1000" dirty="0"/>
              <a:t>has not been fully tapped into and is an area that could be strengthened going forward, </a:t>
            </a:r>
            <a:r>
              <a:rPr lang="en-GB" sz="1000" dirty="0"/>
              <a:t>from the development of legal and institutional instruments to raising awareness and building capacity. </a:t>
            </a:r>
            <a:endParaRPr lang="en-GB" sz="1000" dirty="0" smtClean="0"/>
          </a:p>
          <a:p>
            <a:pPr lvl="0"/>
            <a:endParaRPr lang="en-US" sz="1000" dirty="0"/>
          </a:p>
          <a:p>
            <a:pPr lvl="0"/>
            <a:r>
              <a:rPr lang="en-US" sz="1000" dirty="0" smtClean="0"/>
              <a:t>Most </a:t>
            </a:r>
            <a:r>
              <a:rPr lang="en-US" sz="1000" dirty="0"/>
              <a:t>respondents strongly or somewhat agreed that the VNR process </a:t>
            </a:r>
            <a:r>
              <a:rPr lang="en-US" sz="1000" b="1" dirty="0"/>
              <a:t>strengthened SDG awareness </a:t>
            </a:r>
            <a:r>
              <a:rPr lang="en-US" sz="1000" dirty="0"/>
              <a:t>in their country. </a:t>
            </a:r>
            <a:r>
              <a:rPr lang="en-GB" sz="1000" dirty="0" smtClean="0"/>
              <a:t>VNR </a:t>
            </a:r>
            <a:r>
              <a:rPr lang="en-GB" sz="1000" dirty="0"/>
              <a:t>countries have reported on various mechanisms for stakeholder engagement and an enabling environment for stakeholders to contribute to joint SDG implementation. </a:t>
            </a:r>
            <a:endParaRPr lang="en-GB" sz="1000" dirty="0" smtClean="0"/>
          </a:p>
          <a:p>
            <a:pPr lvl="0"/>
            <a:endParaRPr lang="en-GB" sz="1000" dirty="0"/>
          </a:p>
          <a:p>
            <a:pPr lvl="0"/>
            <a:r>
              <a:rPr lang="en-GB" sz="1000" b="1" dirty="0" smtClean="0"/>
              <a:t>After four</a:t>
            </a:r>
            <a:r>
              <a:rPr lang="en-GB" sz="1000" b="1" baseline="0" dirty="0" smtClean="0"/>
              <a:t> </a:t>
            </a:r>
            <a:r>
              <a:rPr lang="en-GB" sz="1000" b="1" dirty="0" smtClean="0"/>
              <a:t>years </a:t>
            </a:r>
            <a:r>
              <a:rPr lang="en-GB" sz="1000" b="1" dirty="0"/>
              <a:t>of </a:t>
            </a:r>
            <a:r>
              <a:rPr lang="en-GB" sz="1000" b="1" dirty="0" smtClean="0"/>
              <a:t>implementation, </a:t>
            </a:r>
            <a:r>
              <a:rPr lang="en-GB" sz="1000" b="1" dirty="0"/>
              <a:t>there </a:t>
            </a:r>
            <a:r>
              <a:rPr lang="en-GB" sz="1000" b="1" dirty="0" smtClean="0"/>
              <a:t>is </a:t>
            </a:r>
            <a:r>
              <a:rPr lang="en-GB" sz="1000" b="1" dirty="0"/>
              <a:t>recognition that more needs to be done to mainstream the SDGs at scale, at all levels of government and within all sectors, including the private sector. </a:t>
            </a:r>
            <a:endParaRPr lang="en-US" sz="1000" b="1" dirty="0"/>
          </a:p>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6</a:t>
            </a:fld>
            <a:endParaRPr lang="de-CH"/>
          </a:p>
        </p:txBody>
      </p:sp>
    </p:spTree>
    <p:extLst>
      <p:ext uri="{BB962C8B-B14F-4D97-AF65-F5344CB8AC3E}">
        <p14:creationId xmlns:p14="http://schemas.microsoft.com/office/powerpoint/2010/main" val="1261807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000" dirty="0"/>
              <a:t>The challenges reported over the past four years broadly relate to the following:</a:t>
            </a:r>
          </a:p>
          <a:p>
            <a:r>
              <a:rPr lang="en-US" sz="1000" dirty="0"/>
              <a:t> </a:t>
            </a:r>
          </a:p>
          <a:p>
            <a:pPr lvl="0"/>
            <a:r>
              <a:rPr lang="en-US" sz="1000" b="1" dirty="0"/>
              <a:t>Data and statistics:</a:t>
            </a:r>
            <a:r>
              <a:rPr lang="en-US" sz="1000" dirty="0"/>
              <a:t> </a:t>
            </a:r>
            <a:r>
              <a:rPr lang="en-GB" sz="1000" dirty="0" smtClean="0"/>
              <a:t>Key challenges persist </a:t>
            </a:r>
            <a:r>
              <a:rPr lang="en-GB" sz="1000" dirty="0"/>
              <a:t>in terms of data gaps and data collection, disaggregation, and financial and technical support for monitoring and capacity building. </a:t>
            </a:r>
            <a:endParaRPr lang="en-GB" sz="1000" dirty="0" smtClean="0"/>
          </a:p>
          <a:p>
            <a:pPr lvl="0"/>
            <a:r>
              <a:rPr lang="en-GB" sz="1000" dirty="0" smtClean="0"/>
              <a:t>Collecting, synthesizing </a:t>
            </a:r>
            <a:r>
              <a:rPr lang="en-GB" sz="1000" dirty="0"/>
              <a:t>and analysing d</a:t>
            </a:r>
            <a:r>
              <a:rPr lang="en-GB" sz="1000" dirty="0" smtClean="0"/>
              <a:t>ata from </a:t>
            </a:r>
            <a:r>
              <a:rPr lang="en-GB" sz="1000" dirty="0"/>
              <a:t>multiple </a:t>
            </a:r>
            <a:r>
              <a:rPr lang="en-GB" sz="1000" dirty="0" smtClean="0"/>
              <a:t>sources is also difficult.</a:t>
            </a:r>
            <a:endParaRPr lang="en-US" sz="1000" dirty="0"/>
          </a:p>
          <a:p>
            <a:pPr lvl="0"/>
            <a:endParaRPr lang="en-GB" sz="1000" b="1" dirty="0" smtClean="0"/>
          </a:p>
          <a:p>
            <a:pPr lvl="0"/>
            <a:r>
              <a:rPr lang="en-GB" sz="1000" b="1" dirty="0" smtClean="0"/>
              <a:t>Integrated </a:t>
            </a:r>
            <a:r>
              <a:rPr lang="en-GB" sz="1000" b="1" dirty="0"/>
              <a:t>approaches and cross-</a:t>
            </a:r>
            <a:r>
              <a:rPr lang="en-GB" sz="1000" b="1" dirty="0" err="1"/>
              <a:t>sectoral</a:t>
            </a:r>
            <a:r>
              <a:rPr lang="en-GB" sz="1000" b="1" dirty="0"/>
              <a:t> coordination: </a:t>
            </a:r>
            <a:r>
              <a:rPr lang="en-GB" sz="1000" dirty="0"/>
              <a:t>Several countries pointed to the need to set up </a:t>
            </a:r>
            <a:r>
              <a:rPr lang="en-GB" sz="1000" u="sng" dirty="0"/>
              <a:t>an inclusive yet efficient mechanism to operationalize a whole-of-government and a whole-of-society approach for the preparation of the VNR and the implementation of the 2030 Agenda. </a:t>
            </a:r>
            <a:endParaRPr lang="en-GB" sz="1000" u="sng" dirty="0" smtClean="0"/>
          </a:p>
          <a:p>
            <a:pPr lvl="0"/>
            <a:endParaRPr lang="en-US" sz="1000" b="1" dirty="0" smtClean="0"/>
          </a:p>
          <a:p>
            <a:pPr lvl="0"/>
            <a:r>
              <a:rPr lang="en-US" sz="1000" b="1" dirty="0" smtClean="0"/>
              <a:t>Means </a:t>
            </a:r>
            <a:r>
              <a:rPr lang="en-US" sz="1000" b="1" dirty="0"/>
              <a:t>of implementation: </a:t>
            </a:r>
            <a:r>
              <a:rPr lang="en-US" sz="1000" dirty="0" smtClean="0"/>
              <a:t>This </a:t>
            </a:r>
            <a:r>
              <a:rPr lang="en-US" sz="1000" dirty="0"/>
              <a:t>not only involves mobilizing domestic resources, private sector contributions, external investments, ODA and other sources of assistance, but also requires looking at how implementation plans can be effectively linked to budgetary processes.</a:t>
            </a:r>
          </a:p>
          <a:p>
            <a:pPr lvl="0"/>
            <a:endParaRPr lang="en-US" sz="1000" b="1" dirty="0" smtClean="0"/>
          </a:p>
          <a:p>
            <a:pPr lvl="0"/>
            <a:r>
              <a:rPr lang="en-US" sz="1000" b="1" dirty="0" smtClean="0"/>
              <a:t>Institutionalizing </a:t>
            </a:r>
            <a:r>
              <a:rPr lang="en-US" sz="1000" b="1" dirty="0"/>
              <a:t>monitoring and evaluation: </a:t>
            </a:r>
            <a:r>
              <a:rPr lang="en-GB" sz="1000" dirty="0"/>
              <a:t>While some of the VNR reports contain specific recommendations or actions for follow-up, </a:t>
            </a:r>
            <a:r>
              <a:rPr lang="en-GB" sz="1000" dirty="0" smtClean="0"/>
              <a:t>(for example- presenting </a:t>
            </a:r>
            <a:r>
              <a:rPr lang="en-GB" sz="1000" dirty="0"/>
              <a:t>the VNR to </a:t>
            </a:r>
            <a:r>
              <a:rPr lang="en-GB" sz="1000" dirty="0" smtClean="0"/>
              <a:t>parliament), </a:t>
            </a:r>
            <a:r>
              <a:rPr lang="en-GB" sz="1000" dirty="0"/>
              <a:t>there is a potential for further elaborating on how the review contributes to the overall implementation of the 2030 </a:t>
            </a:r>
            <a:r>
              <a:rPr lang="en-GB" sz="1000" dirty="0" smtClean="0"/>
              <a:t>Agenda.</a:t>
            </a:r>
            <a:r>
              <a:rPr lang="en-US" sz="1000" dirty="0" smtClean="0"/>
              <a:t> </a:t>
            </a:r>
            <a:r>
              <a:rPr lang="en-US" sz="1000" dirty="0"/>
              <a:t>This will be increasingly important as more countries present their second or third reviews.</a:t>
            </a:r>
          </a:p>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7</a:t>
            </a:fld>
            <a:endParaRPr lang="de-CH"/>
          </a:p>
        </p:txBody>
      </p:sp>
    </p:spTree>
    <p:extLst>
      <p:ext uri="{BB962C8B-B14F-4D97-AF65-F5344CB8AC3E}">
        <p14:creationId xmlns:p14="http://schemas.microsoft.com/office/powerpoint/2010/main" val="2410497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Arial"/>
              <a:buChar char="•"/>
            </a:pPr>
            <a:r>
              <a:rPr lang="en-US" dirty="0" smtClean="0"/>
              <a:t>In the Africa region, 35 countries out of 54 have prepared and presented their VNRs at the HLPF. </a:t>
            </a:r>
          </a:p>
          <a:p>
            <a:pPr marL="171450" indent="-171450">
              <a:buFont typeface="Arial"/>
              <a:buChar char="•"/>
            </a:pPr>
            <a:r>
              <a:rPr lang="en-US" dirty="0" smtClean="0"/>
              <a:t>Egypt and Sierra Leone have presented twice, and Togo has presented three times. </a:t>
            </a:r>
          </a:p>
          <a:p>
            <a:pPr marL="171450" indent="-171450">
              <a:buFont typeface="Arial"/>
              <a:buChar char="•"/>
            </a:pPr>
            <a:r>
              <a:rPr lang="en-US" dirty="0" smtClean="0"/>
              <a:t>17 countries from the region are now preparing to present their VNR in 2020. </a:t>
            </a:r>
          </a:p>
          <a:p>
            <a:pPr marL="171450" indent="-171450">
              <a:buFont typeface="Arial"/>
              <a:buChar char="•"/>
            </a:pPr>
            <a:r>
              <a:rPr lang="en-US" dirty="0" smtClean="0"/>
              <a:t>10 are new, 6 will be presenting for the second time, and 1 (Benin) for the third time. </a:t>
            </a:r>
          </a:p>
          <a:p>
            <a:endParaRPr lang="en-US" dirty="0" smtClean="0"/>
          </a:p>
          <a:p>
            <a:r>
              <a:rPr lang="en-US" dirty="0" smtClean="0"/>
              <a:t>nine </a:t>
            </a:r>
            <a:r>
              <a:rPr lang="en-US" dirty="0"/>
              <a:t>countries in the region have yet to undertake a review. </a:t>
            </a:r>
          </a:p>
          <a:p>
            <a:endParaRPr lang="en-US" dirty="0" smtClean="0"/>
          </a:p>
          <a:p>
            <a:r>
              <a:rPr lang="en-US" dirty="0" smtClean="0"/>
              <a:t>We </a:t>
            </a:r>
            <a:r>
              <a:rPr lang="en-US" dirty="0"/>
              <a:t>would like to encourage them to consider preparing </a:t>
            </a:r>
            <a:r>
              <a:rPr lang="en-US" dirty="0" smtClean="0"/>
              <a:t>one and to reach out to others for support. </a:t>
            </a:r>
            <a:endParaRPr lang="en-US" dirty="0"/>
          </a:p>
          <a:p>
            <a:endParaRPr lang="en-US" dirty="0" smtClean="0"/>
          </a:p>
          <a:p>
            <a:r>
              <a:rPr lang="en-US" dirty="0" smtClean="0"/>
              <a:t>As </a:t>
            </a:r>
            <a:r>
              <a:rPr lang="en-US" dirty="0"/>
              <a:t>we get closer to universal reporting, we are seeing a shift toward the emerging challenge of </a:t>
            </a:r>
            <a:r>
              <a:rPr lang="en-GB" dirty="0"/>
              <a:t>ensuring that subsequent VNRs can synthesize and build on the previous reports, so countries can build on their own lessons learned.</a:t>
            </a:r>
          </a:p>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8</a:t>
            </a:fld>
            <a:endParaRPr lang="de-CH"/>
          </a:p>
        </p:txBody>
      </p:sp>
    </p:spTree>
    <p:extLst>
      <p:ext uri="{BB962C8B-B14F-4D97-AF65-F5344CB8AC3E}">
        <p14:creationId xmlns:p14="http://schemas.microsoft.com/office/powerpoint/2010/main" val="1298856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As we are embarking on the second four-year cycle of the HLPF, there is merit in building on the lessons learned from the combined VNRs presented from 2016-2019. </a:t>
            </a:r>
            <a:endParaRPr lang="en-GB" dirty="0" smtClean="0"/>
          </a:p>
          <a:p>
            <a:endParaRPr lang="en-GB" dirty="0"/>
          </a:p>
          <a:p>
            <a:r>
              <a:rPr lang="en-GB" dirty="0" smtClean="0"/>
              <a:t>Going </a:t>
            </a:r>
            <a:r>
              <a:rPr lang="en-GB" dirty="0"/>
              <a:t>forward, it will be important to maintain the momentum, accelerate action for the implementation of the 2030 Agenda and to show progress supported by monitoring and evaluation. </a:t>
            </a:r>
            <a:endParaRPr lang="en-GB" dirty="0" smtClean="0"/>
          </a:p>
          <a:p>
            <a:endParaRPr lang="en-GB" dirty="0"/>
          </a:p>
        </p:txBody>
      </p:sp>
      <p:sp>
        <p:nvSpPr>
          <p:cNvPr id="4" name="Slide Number Placeholder 3"/>
          <p:cNvSpPr>
            <a:spLocks noGrp="1"/>
          </p:cNvSpPr>
          <p:nvPr>
            <p:ph type="sldNum" sz="quarter" idx="10"/>
          </p:nvPr>
        </p:nvSpPr>
        <p:spPr/>
        <p:txBody>
          <a:bodyPr/>
          <a:lstStyle/>
          <a:p>
            <a:fld id="{68F8518A-98D8-41CB-A2EE-9A4C4AB978F2}" type="slidenum">
              <a:rPr lang="de-CH" smtClean="0"/>
              <a:t>9</a:t>
            </a:fld>
            <a:endParaRPr lang="de-CH"/>
          </a:p>
        </p:txBody>
      </p:sp>
    </p:spTree>
    <p:extLst>
      <p:ext uri="{BB962C8B-B14F-4D97-AF65-F5344CB8AC3E}">
        <p14:creationId xmlns:p14="http://schemas.microsoft.com/office/powerpoint/2010/main" val="2414898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58368" y="3776473"/>
            <a:ext cx="9595104"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368" y="5257800"/>
            <a:ext cx="9595104"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a:p>
        </p:txBody>
      </p:sp>
      <p:sp>
        <p:nvSpPr>
          <p:cNvPr id="5" name="Footer Placeholder 4"/>
          <p:cNvSpPr>
            <a:spLocks noGrp="1"/>
          </p:cNvSpPr>
          <p:nvPr>
            <p:ph type="ftr" sz="quarter" idx="11"/>
          </p:nvPr>
        </p:nvSpPr>
        <p:spPr/>
        <p:txBody>
          <a:bodyPr/>
          <a:lstStyle/>
          <a:p>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234" y="4267200"/>
            <a:ext cx="10149417"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2372107" y="450465"/>
            <a:ext cx="73152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1020234" y="5443538"/>
            <a:ext cx="10149417"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4DEDD-647F-4017-A6EB-2193917151C9}" type="datetimeFigureOut">
              <a:rPr lang="de-CH" smtClean="0"/>
              <a:t>2/24/20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928" y="381000"/>
            <a:ext cx="4333813"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811928" y="2084389"/>
            <a:ext cx="4333813"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4400" y="6356351"/>
            <a:ext cx="1524000" cy="365125"/>
          </a:xfrm>
        </p:spPr>
        <p:txBody>
          <a:bodyPr/>
          <a:lstStyle>
            <a:lvl1pPr algn="l">
              <a:defRPr/>
            </a:lvl1pPr>
          </a:lstStyle>
          <a:p>
            <a:fld id="{9764DEDD-647F-4017-A6EB-2193917151C9}" type="datetimeFigureOut">
              <a:rPr lang="de-CH" smtClean="0"/>
              <a:t>2/24/20</a:t>
            </a:fld>
            <a:endParaRPr lang="de-CH"/>
          </a:p>
        </p:txBody>
      </p:sp>
      <p:sp>
        <p:nvSpPr>
          <p:cNvPr id="6" name="Footer Placeholder 5"/>
          <p:cNvSpPr>
            <a:spLocks noGrp="1"/>
          </p:cNvSpPr>
          <p:nvPr>
            <p:ph type="ftr" sz="quarter" idx="11"/>
          </p:nvPr>
        </p:nvSpPr>
        <p:spPr>
          <a:xfrm>
            <a:off x="7721600" y="6356351"/>
            <a:ext cx="3860800" cy="365125"/>
          </a:xfrm>
        </p:spPr>
        <p:txBody>
          <a:bodyPr/>
          <a:lstStyle>
            <a:lvl1pPr algn="r">
              <a:defRPr/>
            </a:lvl1pPr>
          </a:lstStyle>
          <a:p>
            <a:endParaRPr lang="de-CH"/>
          </a:p>
        </p:txBody>
      </p:sp>
      <p:sp>
        <p:nvSpPr>
          <p:cNvPr id="7" name="Slide Number Placeholder 6"/>
          <p:cNvSpPr>
            <a:spLocks noGrp="1"/>
          </p:cNvSpPr>
          <p:nvPr>
            <p:ph type="sldNum" sz="quarter" idx="12"/>
          </p:nvPr>
        </p:nvSpPr>
        <p:spPr>
          <a:xfrm>
            <a:off x="2623235" y="6356351"/>
            <a:ext cx="711200" cy="365125"/>
          </a:xfrm>
        </p:spPr>
        <p:txBody>
          <a:bodyPr/>
          <a:lstStyle>
            <a:lvl1pPr>
              <a:defRPr>
                <a:solidFill>
                  <a:schemeClr val="tx2"/>
                </a:solidFill>
              </a:defRPr>
            </a:lvl1pPr>
          </a:lstStyle>
          <a:p>
            <a:fld id="{89BFA1F1-CA7A-4172-9156-5594CFF6190B}" type="slidenum">
              <a:rPr lang="de-CH" smtClean="0"/>
              <a:t>‹#›</a:t>
            </a:fld>
            <a:endParaRPr lang="de-CH"/>
          </a:p>
        </p:txBody>
      </p:sp>
      <p:sp>
        <p:nvSpPr>
          <p:cNvPr id="9" name="Picture Placeholder 7"/>
          <p:cNvSpPr>
            <a:spLocks noGrp="1"/>
          </p:cNvSpPr>
          <p:nvPr>
            <p:ph type="pic" sz="quarter" idx="14"/>
          </p:nvPr>
        </p:nvSpPr>
        <p:spPr>
          <a:xfrm rot="307655">
            <a:off x="5443832" y="3187732"/>
            <a:ext cx="552152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
        <p:nvSpPr>
          <p:cNvPr id="8" name="Picture Placeholder 7"/>
          <p:cNvSpPr>
            <a:spLocks noGrp="1"/>
          </p:cNvSpPr>
          <p:nvPr>
            <p:ph type="pic" sz="quarter" idx="13"/>
          </p:nvPr>
        </p:nvSpPr>
        <p:spPr>
          <a:xfrm rot="21414752">
            <a:off x="6164625" y="338031"/>
            <a:ext cx="552152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0" y="457200"/>
            <a:ext cx="1996141"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62518" y="457200"/>
            <a:ext cx="868468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62520" y="3774329"/>
            <a:ext cx="959908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662517" y="5257800"/>
            <a:ext cx="9599083"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a:p>
        </p:txBody>
      </p:sp>
      <p:sp>
        <p:nvSpPr>
          <p:cNvPr id="5" name="Footer Placeholder 4"/>
          <p:cNvSpPr>
            <a:spLocks noGrp="1"/>
          </p:cNvSpPr>
          <p:nvPr>
            <p:ph type="ftr" sz="quarter" idx="11"/>
          </p:nvPr>
        </p:nvSpPr>
        <p:spPr/>
        <p:txBody>
          <a:bodyPr/>
          <a:lstStyle/>
          <a:p>
            <a:endParaRPr lang="de-CH"/>
          </a:p>
        </p:txBody>
      </p:sp>
      <p:sp>
        <p:nvSpPr>
          <p:cNvPr id="8" name="Picture Placeholder 7"/>
          <p:cNvSpPr>
            <a:spLocks noGrp="1"/>
          </p:cNvSpPr>
          <p:nvPr>
            <p:ph type="pic" sz="quarter" idx="12"/>
          </p:nvPr>
        </p:nvSpPr>
        <p:spPr>
          <a:xfrm rot="504148">
            <a:off x="5991392" y="555043"/>
            <a:ext cx="552328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20234" y="2236695"/>
            <a:ext cx="1014941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20234" y="3617260"/>
            <a:ext cx="10149417"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9F2F5E10-5301-4EE6-90D2-A6C4A3F62BE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1020233" y="2084388"/>
            <a:ext cx="48768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2849" y="2084388"/>
            <a:ext cx="48768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764DEDD-647F-4017-A6EB-2193917151C9}" type="datetimeFigureOut">
              <a:rPr lang="de-CH" smtClean="0"/>
              <a:t>2/24/20</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20232" y="1687512"/>
            <a:ext cx="48768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0232" y="2649072"/>
            <a:ext cx="48768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92849" y="1687512"/>
            <a:ext cx="48768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2849" y="2649072"/>
            <a:ext cx="48768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764DEDD-647F-4017-A6EB-2193917151C9}" type="datetimeFigureOut">
              <a:rPr lang="de-CH" smtClean="0"/>
              <a:t>2/24/20</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764DEDD-647F-4017-A6EB-2193917151C9}" type="datetimeFigureOut">
              <a:rPr lang="de-CH" smtClean="0"/>
              <a:t>2/24/20</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89BFA1F1-CA7A-4172-9156-5594CFF6190B}" type="slidenum">
              <a:rPr lang="de-CH" smtClean="0"/>
              <a:t>‹#›</a:t>
            </a:fld>
            <a:endParaRPr lang="de-C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4DEDD-647F-4017-A6EB-2193917151C9}" type="datetimeFigureOut">
              <a:rPr lang="de-CH" smtClean="0"/>
              <a:t>2/24/20</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89BFA1F1-CA7A-4172-9156-5594CFF6190B}" type="slidenum">
              <a:rPr lang="de-CH" smtClean="0"/>
              <a:t>‹#›</a:t>
            </a:fld>
            <a:endParaRPr lang="de-CH"/>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11928" y="381000"/>
            <a:ext cx="4333813"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5994401" y="381000"/>
            <a:ext cx="5532967"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811928" y="2084389"/>
            <a:ext cx="4333813"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4400" y="6356351"/>
            <a:ext cx="1524000" cy="365125"/>
          </a:xfrm>
        </p:spPr>
        <p:txBody>
          <a:bodyPr/>
          <a:lstStyle>
            <a:lvl1pPr algn="l">
              <a:defRPr/>
            </a:lvl1pPr>
          </a:lstStyle>
          <a:p>
            <a:fld id="{9764DEDD-647F-4017-A6EB-2193917151C9}" type="datetimeFigureOut">
              <a:rPr lang="de-CH" smtClean="0"/>
              <a:t>2/24/20</a:t>
            </a:fld>
            <a:endParaRPr lang="de-CH"/>
          </a:p>
        </p:txBody>
      </p:sp>
      <p:sp>
        <p:nvSpPr>
          <p:cNvPr id="6" name="Footer Placeholder 5"/>
          <p:cNvSpPr>
            <a:spLocks noGrp="1"/>
          </p:cNvSpPr>
          <p:nvPr>
            <p:ph type="ftr" sz="quarter" idx="11"/>
          </p:nvPr>
        </p:nvSpPr>
        <p:spPr>
          <a:xfrm>
            <a:off x="7721600" y="6356351"/>
            <a:ext cx="3860800" cy="365125"/>
          </a:xfrm>
        </p:spPr>
        <p:txBody>
          <a:bodyPr/>
          <a:lstStyle>
            <a:lvl1pPr algn="r">
              <a:defRPr/>
            </a:lvl1pPr>
          </a:lstStyle>
          <a:p>
            <a:endParaRPr lang="de-CH"/>
          </a:p>
        </p:txBody>
      </p:sp>
      <p:sp>
        <p:nvSpPr>
          <p:cNvPr id="7" name="Slide Number Placeholder 6"/>
          <p:cNvSpPr>
            <a:spLocks noGrp="1"/>
          </p:cNvSpPr>
          <p:nvPr>
            <p:ph type="sldNum" sz="quarter" idx="12"/>
          </p:nvPr>
        </p:nvSpPr>
        <p:spPr>
          <a:xfrm>
            <a:off x="2623235" y="6356351"/>
            <a:ext cx="711200" cy="365125"/>
          </a:xfrm>
        </p:spPr>
        <p:txBody>
          <a:bodyPr/>
          <a:lstStyle>
            <a:lvl1pPr>
              <a:defRPr>
                <a:solidFill>
                  <a:schemeClr val="tx2"/>
                </a:solidFill>
              </a:defRPr>
            </a:lvl1pPr>
          </a:lstStyle>
          <a:p>
            <a:fld id="{D12AA694-00EB-4F4B-AABB-6F50FB17891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0233" y="79468"/>
            <a:ext cx="10149417"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1020233" y="2070846"/>
            <a:ext cx="10149419"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9764DEDD-647F-4017-A6EB-2193917151C9}" type="datetimeFigureOut">
              <a:rPr lang="de-CH" smtClean="0"/>
              <a:t>2/24/20</a:t>
            </a:fld>
            <a:endParaRPr lang="de-CH"/>
          </a:p>
        </p:txBody>
      </p:sp>
      <p:sp>
        <p:nvSpPr>
          <p:cNvPr id="5" name="Footer Placeholder 4"/>
          <p:cNvSpPr>
            <a:spLocks noGrp="1"/>
          </p:cNvSpPr>
          <p:nvPr>
            <p:ph type="ftr" sz="quarter" idx="3"/>
          </p:nvPr>
        </p:nvSpPr>
        <p:spPr>
          <a:xfrm>
            <a:off x="591671" y="6356351"/>
            <a:ext cx="3860800" cy="365125"/>
          </a:xfrm>
          <a:prstGeom prst="rect">
            <a:avLst/>
          </a:prstGeom>
        </p:spPr>
        <p:txBody>
          <a:bodyPr vert="horz" lIns="91440" tIns="45720" rIns="91440" bIns="45720" rtlCol="0" anchor="ctr"/>
          <a:lstStyle>
            <a:lvl1pPr algn="l">
              <a:defRPr sz="1200">
                <a:solidFill>
                  <a:schemeClr val="bg1"/>
                </a:solidFill>
              </a:defRPr>
            </a:lvl1pPr>
          </a:lstStyle>
          <a:p>
            <a:endParaRPr lang="de-CH"/>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200">
                <a:solidFill>
                  <a:schemeClr val="bg1"/>
                </a:solidFill>
              </a:defRPr>
            </a:lvl1pPr>
          </a:lstStyle>
          <a:p>
            <a:fld id="{89BFA1F1-CA7A-4172-9156-5594CFF6190B}" type="slidenum">
              <a:rPr lang="de-CH" smtClean="0"/>
              <a:t>‹#›</a:t>
            </a:fld>
            <a:endParaRPr lang="de-CH"/>
          </a:p>
        </p:txBody>
      </p:sp>
    </p:spTree>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 id="2147484087"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22.png"/><Relationship Id="rId12" Type="http://schemas.openxmlformats.org/officeDocument/2006/relationships/image" Target="../media/image25.sv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02FE49-733D-4536-BD50-99349BF065B9}"/>
              </a:ext>
            </a:extLst>
          </p:cNvPr>
          <p:cNvSpPr>
            <a:spLocks noGrp="1"/>
          </p:cNvSpPr>
          <p:nvPr>
            <p:ph type="ctrTitle"/>
          </p:nvPr>
        </p:nvSpPr>
        <p:spPr>
          <a:xfrm>
            <a:off x="525969" y="702752"/>
            <a:ext cx="5873675" cy="3563078"/>
          </a:xfrm>
        </p:spPr>
        <p:txBody>
          <a:bodyPr vert="horz" lIns="91440" tIns="45720" rIns="91440" bIns="45720" rtlCol="0" anchor="ctr">
            <a:normAutofit/>
          </a:bodyPr>
          <a:lstStyle/>
          <a:p>
            <a:pPr algn="l"/>
            <a:r>
              <a:rPr lang="en-ZA" sz="4400" b="1" i="1" dirty="0" smtClean="0">
                <a:solidFill>
                  <a:schemeClr val="tx1"/>
                </a:solidFill>
                <a:latin typeface="Calibri"/>
                <a:cs typeface="Calibri"/>
              </a:rPr>
              <a:t>Overview of VNRs </a:t>
            </a:r>
            <a:r>
              <a:rPr lang="en-ZA" sz="4400" b="1" i="1" dirty="0" smtClean="0">
                <a:solidFill>
                  <a:schemeClr val="tx1"/>
                </a:solidFill>
                <a:latin typeface="Calibri"/>
                <a:cs typeface="Calibri"/>
              </a:rPr>
              <a:t/>
            </a:r>
            <a:br>
              <a:rPr lang="en-ZA" sz="4400" b="1" i="1" dirty="0" smtClean="0">
                <a:solidFill>
                  <a:schemeClr val="tx1"/>
                </a:solidFill>
                <a:latin typeface="Calibri"/>
                <a:cs typeface="Calibri"/>
              </a:rPr>
            </a:br>
            <a:r>
              <a:rPr lang="en-ZA" sz="4400" b="1" i="1" dirty="0" smtClean="0">
                <a:solidFill>
                  <a:schemeClr val="tx1"/>
                </a:solidFill>
                <a:latin typeface="Calibri"/>
                <a:cs typeface="Calibri"/>
              </a:rPr>
              <a:t>and </a:t>
            </a:r>
            <a:r>
              <a:rPr lang="en-ZA" sz="4400" b="1" i="1" smtClean="0">
                <a:solidFill>
                  <a:schemeClr val="tx1"/>
                </a:solidFill>
                <a:latin typeface="Calibri"/>
                <a:cs typeface="Calibri"/>
              </a:rPr>
              <a:t>the </a:t>
            </a:r>
            <a:r>
              <a:rPr lang="en-ZA" sz="4400" b="1" i="1" smtClean="0">
                <a:solidFill>
                  <a:schemeClr val="tx1"/>
                </a:solidFill>
                <a:latin typeface="Calibri"/>
                <a:cs typeface="Calibri"/>
              </a:rPr>
              <a:t>HLPF: </a:t>
            </a:r>
            <a:r>
              <a:rPr lang="en-ZA" sz="4400" b="1" i="1" dirty="0" smtClean="0">
                <a:solidFill>
                  <a:schemeClr val="tx1"/>
                </a:solidFill>
                <a:latin typeface="Calibri"/>
                <a:cs typeface="Calibri"/>
              </a:rPr>
              <a:t/>
            </a:r>
            <a:br>
              <a:rPr lang="en-ZA" sz="4400" b="1" i="1" dirty="0" smtClean="0">
                <a:solidFill>
                  <a:schemeClr val="tx1"/>
                </a:solidFill>
                <a:latin typeface="Calibri"/>
                <a:cs typeface="Calibri"/>
              </a:rPr>
            </a:br>
            <a:r>
              <a:rPr lang="en-ZA" sz="4400" b="1" i="1" dirty="0" smtClean="0">
                <a:solidFill>
                  <a:schemeClr val="tx1"/>
                </a:solidFill>
                <a:latin typeface="Calibri"/>
                <a:cs typeface="Calibri"/>
              </a:rPr>
              <a:t>Outcomes and </a:t>
            </a:r>
            <a:r>
              <a:rPr lang="en-ZA" sz="4400" b="1" i="1" smtClean="0">
                <a:solidFill>
                  <a:schemeClr val="tx1"/>
                </a:solidFill>
                <a:latin typeface="Calibri"/>
                <a:cs typeface="Calibri"/>
              </a:rPr>
              <a:t>Lessons Learned for 2020</a:t>
            </a:r>
            <a:endParaRPr lang="en-US" sz="4400" dirty="0">
              <a:solidFill>
                <a:schemeClr val="tx1"/>
              </a:solidFill>
              <a:latin typeface="Calibri"/>
              <a:cs typeface="Calibri"/>
            </a:endParaRPr>
          </a:p>
        </p:txBody>
      </p:sp>
      <p:sp>
        <p:nvSpPr>
          <p:cNvPr id="3" name="Sous-titre 2">
            <a:extLst>
              <a:ext uri="{FF2B5EF4-FFF2-40B4-BE49-F238E27FC236}">
                <a16:creationId xmlns:a16="http://schemas.microsoft.com/office/drawing/2014/main" xmlns="" id="{700B62F7-8A29-4D21-A615-FD27AA37DC91}"/>
              </a:ext>
            </a:extLst>
          </p:cNvPr>
          <p:cNvSpPr>
            <a:spLocks noGrp="1"/>
          </p:cNvSpPr>
          <p:nvPr>
            <p:ph type="subTitle" idx="1"/>
          </p:nvPr>
        </p:nvSpPr>
        <p:spPr>
          <a:xfrm>
            <a:off x="805545" y="4487752"/>
            <a:ext cx="5779063" cy="1796450"/>
          </a:xfrm>
        </p:spPr>
        <p:txBody>
          <a:bodyPr vert="horz" lIns="91440" tIns="45720" rIns="91440" bIns="45720" rtlCol="0" anchor="t">
            <a:normAutofit/>
          </a:bodyPr>
          <a:lstStyle/>
          <a:p>
            <a:pPr algn="ctr"/>
            <a:r>
              <a:rPr lang="en-US" sz="1800" dirty="0" smtClean="0"/>
              <a:t>Tonya Vaturi</a:t>
            </a:r>
          </a:p>
          <a:p>
            <a:pPr algn="ctr"/>
            <a:r>
              <a:rPr lang="en-US" sz="1800" dirty="0" smtClean="0"/>
              <a:t> </a:t>
            </a:r>
            <a:r>
              <a:rPr lang="en-US" sz="1800" dirty="0"/>
              <a:t>Office of Intergovernmental Support and Coordination for Sustainable Development, UN </a:t>
            </a:r>
            <a:r>
              <a:rPr lang="en-US" sz="1800" dirty="0" smtClean="0"/>
              <a:t>DESA</a:t>
            </a:r>
          </a:p>
          <a:p>
            <a:pPr algn="ctr"/>
            <a:r>
              <a:rPr lang="en-US" dirty="0" smtClean="0"/>
              <a:t>24 February 2020</a:t>
            </a:r>
          </a:p>
          <a:p>
            <a:pPr algn="ctr"/>
            <a:r>
              <a:rPr lang="en-US" sz="1800" dirty="0" smtClean="0"/>
              <a:t>Victoria Falls, Zimbabwe</a:t>
            </a:r>
            <a:endParaRPr lang="en-US" sz="1800" dirty="0"/>
          </a:p>
        </p:txBody>
      </p:sp>
      <p:sp>
        <p:nvSpPr>
          <p:cNvPr id="117" name="Freeform: Shape 108">
            <a:extLst>
              <a:ext uri="{FF2B5EF4-FFF2-40B4-BE49-F238E27FC236}">
                <a16:creationId xmlns:a16="http://schemas.microsoft.com/office/drawing/2014/main" xmlns="" id="{432691CC-4AB8-48AF-B822-EBF7F4E9E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1407" y="5"/>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8" name="Freeform: Shape 110">
            <a:extLst>
              <a:ext uri="{FF2B5EF4-FFF2-40B4-BE49-F238E27FC236}">
                <a16:creationId xmlns:a16="http://schemas.microsoft.com/office/drawing/2014/main" xmlns="" id="{47311653-CA1C-4366-AF7B-2E9767F18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55999" y="6"/>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9" name="Picture 5">
            <a:extLst>
              <a:ext uri="{FF2B5EF4-FFF2-40B4-BE49-F238E27FC236}">
                <a16:creationId xmlns:a16="http://schemas.microsoft.com/office/drawing/2014/main" xmlns="" id="{7C94BC81-CBB7-4F6A-9EF5-8F62BEFDDB2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96347" y="307130"/>
            <a:ext cx="2270680" cy="1344836"/>
          </a:xfrm>
          <a:prstGeom prst="rect">
            <a:avLst/>
          </a:prstGeom>
        </p:spPr>
      </p:pic>
      <p:sp>
        <p:nvSpPr>
          <p:cNvPr id="119" name="Freeform: Shape 112">
            <a:extLst>
              <a:ext uri="{FF2B5EF4-FFF2-40B4-BE49-F238E27FC236}">
                <a16:creationId xmlns:a16="http://schemas.microsoft.com/office/drawing/2014/main" xmlns="" id="{D6A8E1B4-B839-4C58-B08A-F0B094580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25131" y="2909477"/>
            <a:ext cx="4966871"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0" name="Freeform: Shape 114">
            <a:extLst>
              <a:ext uri="{FF2B5EF4-FFF2-40B4-BE49-F238E27FC236}">
                <a16:creationId xmlns:a16="http://schemas.microsoft.com/office/drawing/2014/main" xmlns="" id="{2CABF795-F18F-494E-BBDE-C1415B7865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0912" y="3075263"/>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3" name="Picture 6">
            <a:extLst>
              <a:ext uri="{FF2B5EF4-FFF2-40B4-BE49-F238E27FC236}">
                <a16:creationId xmlns:a16="http://schemas.microsoft.com/office/drawing/2014/main" xmlns="" id="{C2CEF13D-4032-45B5-ABEF-729B879B8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63" y="3996966"/>
            <a:ext cx="2671112" cy="2671112"/>
          </a:xfrm>
          <a:prstGeom prst="rect">
            <a:avLst/>
          </a:prstGeom>
        </p:spPr>
      </p:pic>
    </p:spTree>
    <p:extLst>
      <p:ext uri="{BB962C8B-B14F-4D97-AF65-F5344CB8AC3E}">
        <p14:creationId xmlns:p14="http://schemas.microsoft.com/office/powerpoint/2010/main" val="3779467992"/>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112AE44-6EAE-4459-9EAE-9D0F528F61AF}"/>
              </a:ext>
            </a:extLst>
          </p:cNvPr>
          <p:cNvSpPr/>
          <p:nvPr/>
        </p:nvSpPr>
        <p:spPr>
          <a:xfrm>
            <a:off x="711205" y="1786937"/>
            <a:ext cx="2579265" cy="954107"/>
          </a:xfrm>
          <a:prstGeom prst="rect">
            <a:avLst/>
          </a:prstGeom>
        </p:spPr>
        <p:txBody>
          <a:bodyPr wrap="square">
            <a:spAutoFit/>
          </a:bodyPr>
          <a:lstStyle/>
          <a:p>
            <a:pPr algn="ctr"/>
            <a:r>
              <a:rPr lang="en-US" sz="2800" b="1" dirty="0">
                <a:solidFill>
                  <a:schemeClr val="accent1"/>
                </a:solidFill>
                <a:latin typeface="Arial" panose="020B0604020202020204" pitchFamily="34" charset="0"/>
                <a:cs typeface="Arial" panose="020B0604020202020204" pitchFamily="34" charset="0"/>
              </a:rPr>
              <a:t>Structure of the HLPF</a:t>
            </a:r>
          </a:p>
        </p:txBody>
      </p:sp>
      <p:sp>
        <p:nvSpPr>
          <p:cNvPr id="2" name="Rectangle 1">
            <a:extLst>
              <a:ext uri="{FF2B5EF4-FFF2-40B4-BE49-F238E27FC236}">
                <a16:creationId xmlns:a16="http://schemas.microsoft.com/office/drawing/2014/main" xmlns="" id="{3D0BE245-E789-40ED-9DC1-D4DD2295A2B0}"/>
              </a:ext>
            </a:extLst>
          </p:cNvPr>
          <p:cNvSpPr/>
          <p:nvPr/>
        </p:nvSpPr>
        <p:spPr>
          <a:xfrm>
            <a:off x="3860800" y="2133600"/>
            <a:ext cx="4876800" cy="9144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High-Level Political Forum </a:t>
            </a:r>
            <a:r>
              <a:rPr lang="en-US"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under the auspices of ECOSOC </a:t>
            </a:r>
          </a:p>
        </p:txBody>
      </p:sp>
      <p:sp>
        <p:nvSpPr>
          <p:cNvPr id="8" name="Rectangle 7">
            <a:extLst>
              <a:ext uri="{FF2B5EF4-FFF2-40B4-BE49-F238E27FC236}">
                <a16:creationId xmlns:a16="http://schemas.microsoft.com/office/drawing/2014/main" xmlns="" id="{8E31A70A-BE67-4160-A5E7-1BF517518F92}"/>
              </a:ext>
            </a:extLst>
          </p:cNvPr>
          <p:cNvSpPr/>
          <p:nvPr/>
        </p:nvSpPr>
        <p:spPr>
          <a:xfrm>
            <a:off x="3860800" y="643468"/>
            <a:ext cx="4876800" cy="989566"/>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High-Level Political Forum under the auspices of the General Assembly </a:t>
            </a:r>
          </a:p>
        </p:txBody>
      </p:sp>
      <p:cxnSp>
        <p:nvCxnSpPr>
          <p:cNvPr id="16" name="Straight Arrow Connector 15">
            <a:extLst>
              <a:ext uri="{FF2B5EF4-FFF2-40B4-BE49-F238E27FC236}">
                <a16:creationId xmlns:a16="http://schemas.microsoft.com/office/drawing/2014/main" xmlns="" id="{F9781C01-5452-42D7-A676-0322E43FB954}"/>
              </a:ext>
            </a:extLst>
          </p:cNvPr>
          <p:cNvCxnSpPr>
            <a:cxnSpLocks/>
          </p:cNvCxnSpPr>
          <p:nvPr/>
        </p:nvCxnSpPr>
        <p:spPr>
          <a:xfrm flipV="1">
            <a:off x="4212709" y="3200400"/>
            <a:ext cx="0" cy="457200"/>
          </a:xfrm>
          <a:prstGeom prst="straightConnector1">
            <a:avLst/>
          </a:prstGeom>
          <a:ln w="76200">
            <a:solidFill>
              <a:schemeClr val="accent4">
                <a:lumMod val="60000"/>
                <a:lumOff val="40000"/>
              </a:schemeClr>
            </a:solidFill>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a:extLst>
              <a:ext uri="{FF2B5EF4-FFF2-40B4-BE49-F238E27FC236}">
                <a16:creationId xmlns:a16="http://schemas.microsoft.com/office/drawing/2014/main" xmlns="" id="{1EB64EC5-8AEF-4D72-9EF9-46DA84642541}"/>
              </a:ext>
            </a:extLst>
          </p:cNvPr>
          <p:cNvCxnSpPr>
            <a:cxnSpLocks/>
          </p:cNvCxnSpPr>
          <p:nvPr/>
        </p:nvCxnSpPr>
        <p:spPr>
          <a:xfrm flipV="1">
            <a:off x="6197600" y="1676400"/>
            <a:ext cx="0" cy="457200"/>
          </a:xfrm>
          <a:prstGeom prst="straightConnector1">
            <a:avLst/>
          </a:prstGeom>
          <a:ln w="76200">
            <a:solidFill>
              <a:schemeClr val="tx2"/>
            </a:solidFill>
            <a:tailEnd type="triangle"/>
          </a:ln>
        </p:spPr>
        <p:style>
          <a:lnRef idx="1">
            <a:schemeClr val="accent6"/>
          </a:lnRef>
          <a:fillRef idx="0">
            <a:schemeClr val="accent6"/>
          </a:fillRef>
          <a:effectRef idx="0">
            <a:schemeClr val="accent6"/>
          </a:effectRef>
          <a:fontRef idx="minor">
            <a:schemeClr val="tx1"/>
          </a:fontRef>
        </p:style>
      </p:cxnSp>
      <p:sp>
        <p:nvSpPr>
          <p:cNvPr id="18" name="Oval 17">
            <a:extLst>
              <a:ext uri="{FF2B5EF4-FFF2-40B4-BE49-F238E27FC236}">
                <a16:creationId xmlns:a16="http://schemas.microsoft.com/office/drawing/2014/main" xmlns="" id="{41342A7B-81E3-4611-A20E-B92EC987CCD6}"/>
              </a:ext>
            </a:extLst>
          </p:cNvPr>
          <p:cNvSpPr/>
          <p:nvPr/>
        </p:nvSpPr>
        <p:spPr>
          <a:xfrm>
            <a:off x="6333969" y="3454402"/>
            <a:ext cx="1914795" cy="1398828"/>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Arial" panose="020B0604020202020204" pitchFamily="34" charset="0"/>
                <a:cs typeface="Arial" panose="020B0604020202020204" pitchFamily="34" charset="0"/>
              </a:rPr>
              <a:t>Regional Review Process</a:t>
            </a:r>
          </a:p>
        </p:txBody>
      </p:sp>
      <p:sp>
        <p:nvSpPr>
          <p:cNvPr id="19" name="Oval 18">
            <a:extLst>
              <a:ext uri="{FF2B5EF4-FFF2-40B4-BE49-F238E27FC236}">
                <a16:creationId xmlns:a16="http://schemas.microsoft.com/office/drawing/2014/main" xmlns="" id="{DE5F03DE-8A10-4D0E-B052-B9C2AC2D45B6}"/>
              </a:ext>
            </a:extLst>
          </p:cNvPr>
          <p:cNvSpPr/>
          <p:nvPr/>
        </p:nvSpPr>
        <p:spPr>
          <a:xfrm>
            <a:off x="5226660" y="4938812"/>
            <a:ext cx="1941889" cy="14186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Arial" panose="020B0604020202020204" pitchFamily="34" charset="0"/>
                <a:cs typeface="Arial" panose="020B0604020202020204" pitchFamily="34" charset="0"/>
              </a:rPr>
              <a:t>Voluntary National Reviews </a:t>
            </a:r>
          </a:p>
        </p:txBody>
      </p:sp>
      <p:sp>
        <p:nvSpPr>
          <p:cNvPr id="20" name="Oval 19">
            <a:extLst>
              <a:ext uri="{FF2B5EF4-FFF2-40B4-BE49-F238E27FC236}">
                <a16:creationId xmlns:a16="http://schemas.microsoft.com/office/drawing/2014/main" xmlns="" id="{0975672F-5C12-4241-A12A-0FE9375AE835}"/>
              </a:ext>
            </a:extLst>
          </p:cNvPr>
          <p:cNvSpPr/>
          <p:nvPr/>
        </p:nvSpPr>
        <p:spPr>
          <a:xfrm>
            <a:off x="4172071" y="3454403"/>
            <a:ext cx="1949564" cy="1424230"/>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Arial" panose="020B0604020202020204" pitchFamily="34" charset="0"/>
                <a:cs typeface="Arial" panose="020B0604020202020204" pitchFamily="34" charset="0"/>
              </a:rPr>
              <a:t>Thematic Reviews</a:t>
            </a:r>
          </a:p>
        </p:txBody>
      </p:sp>
      <p:cxnSp>
        <p:nvCxnSpPr>
          <p:cNvPr id="9" name="Straight Arrow Connector 8">
            <a:extLst>
              <a:ext uri="{FF2B5EF4-FFF2-40B4-BE49-F238E27FC236}">
                <a16:creationId xmlns:a16="http://schemas.microsoft.com/office/drawing/2014/main" xmlns="" id="{F8488457-3CDC-49AD-A6AC-E2104CC0AC10}"/>
              </a:ext>
            </a:extLst>
          </p:cNvPr>
          <p:cNvCxnSpPr>
            <a:cxnSpLocks/>
          </p:cNvCxnSpPr>
          <p:nvPr/>
        </p:nvCxnSpPr>
        <p:spPr>
          <a:xfrm>
            <a:off x="5460765" y="4699006"/>
            <a:ext cx="228835" cy="33020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xmlns="" id="{392FA475-5D6C-4C44-9622-C5E69E096935}"/>
              </a:ext>
            </a:extLst>
          </p:cNvPr>
          <p:cNvCxnSpPr>
            <a:cxnSpLocks/>
          </p:cNvCxnSpPr>
          <p:nvPr/>
        </p:nvCxnSpPr>
        <p:spPr>
          <a:xfrm flipV="1">
            <a:off x="6727288" y="4724407"/>
            <a:ext cx="283112" cy="3208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xmlns="" id="{BB2B3BF7-1BD4-4DFD-BA5F-FAC13881FD12}"/>
              </a:ext>
            </a:extLst>
          </p:cNvPr>
          <p:cNvCxnSpPr>
            <a:cxnSpLocks/>
          </p:cNvCxnSpPr>
          <p:nvPr/>
        </p:nvCxnSpPr>
        <p:spPr>
          <a:xfrm>
            <a:off x="5994403" y="4049811"/>
            <a:ext cx="531940"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xmlns="" id="{26F6CD74-63B2-434E-97EA-1A2BCB3B1D15}"/>
              </a:ext>
            </a:extLst>
          </p:cNvPr>
          <p:cNvCxnSpPr>
            <a:cxnSpLocks/>
          </p:cNvCxnSpPr>
          <p:nvPr/>
        </p:nvCxnSpPr>
        <p:spPr>
          <a:xfrm flipV="1">
            <a:off x="6299200" y="3200400"/>
            <a:ext cx="0" cy="457200"/>
          </a:xfrm>
          <a:prstGeom prst="straightConnector1">
            <a:avLst/>
          </a:prstGeom>
          <a:ln w="76200">
            <a:solidFill>
              <a:schemeClr val="accent1"/>
            </a:solidFill>
            <a:tailEnd type="triangle"/>
          </a:ln>
        </p:spPr>
        <p:style>
          <a:lnRef idx="1">
            <a:schemeClr val="accent6"/>
          </a:lnRef>
          <a:fillRef idx="0">
            <a:schemeClr val="accent6"/>
          </a:fillRef>
          <a:effectRef idx="0">
            <a:schemeClr val="accent6"/>
          </a:effectRef>
          <a:fontRef idx="minor">
            <a:schemeClr val="tx1"/>
          </a:fontRef>
        </p:style>
      </p:cxnSp>
      <p:cxnSp>
        <p:nvCxnSpPr>
          <p:cNvPr id="32" name="Straight Arrow Connector 31">
            <a:extLst>
              <a:ext uri="{FF2B5EF4-FFF2-40B4-BE49-F238E27FC236}">
                <a16:creationId xmlns:a16="http://schemas.microsoft.com/office/drawing/2014/main" xmlns="" id="{D0145DA3-1E35-4B21-933D-AD303CD6A9F0}"/>
              </a:ext>
            </a:extLst>
          </p:cNvPr>
          <p:cNvCxnSpPr>
            <a:cxnSpLocks/>
          </p:cNvCxnSpPr>
          <p:nvPr/>
        </p:nvCxnSpPr>
        <p:spPr>
          <a:xfrm flipV="1">
            <a:off x="8331200" y="3200400"/>
            <a:ext cx="0" cy="457200"/>
          </a:xfrm>
          <a:prstGeom prst="straightConnector1">
            <a:avLst/>
          </a:prstGeom>
          <a:ln w="76200">
            <a:solidFill>
              <a:schemeClr val="accent6"/>
            </a:solidFill>
            <a:tailEnd type="triangle"/>
          </a:ln>
        </p:spPr>
        <p:style>
          <a:lnRef idx="1">
            <a:schemeClr val="accent6"/>
          </a:lnRef>
          <a:fillRef idx="0">
            <a:schemeClr val="accent6"/>
          </a:fillRef>
          <a:effectRef idx="0">
            <a:schemeClr val="accent6"/>
          </a:effectRef>
          <a:fontRef idx="minor">
            <a:schemeClr val="tx1"/>
          </a:fontRef>
        </p:style>
      </p:cxnSp>
      <p:sp>
        <p:nvSpPr>
          <p:cNvPr id="33" name="TextBox 32">
            <a:extLst>
              <a:ext uri="{FF2B5EF4-FFF2-40B4-BE49-F238E27FC236}">
                <a16:creationId xmlns:a16="http://schemas.microsoft.com/office/drawing/2014/main" xmlns="" id="{5FDA1770-992D-400F-83A8-3F9838962669}"/>
              </a:ext>
            </a:extLst>
          </p:cNvPr>
          <p:cNvSpPr txBox="1"/>
          <p:nvPr/>
        </p:nvSpPr>
        <p:spPr>
          <a:xfrm>
            <a:off x="8854657" y="2406133"/>
            <a:ext cx="1660943" cy="523220"/>
          </a:xfrm>
          <a:prstGeom prst="rect">
            <a:avLst/>
          </a:prstGeom>
          <a:noFill/>
        </p:spPr>
        <p:txBody>
          <a:bodyPr wrap="square" rtlCol="0">
            <a:spAutoFit/>
          </a:bodyPr>
          <a:lstStyle/>
          <a:p>
            <a:r>
              <a:rPr lang="en-US" sz="2800" dirty="0">
                <a:solidFill>
                  <a:schemeClr val="bg1"/>
                </a:solidFill>
                <a:latin typeface="Arial" panose="020B0604020202020204" pitchFamily="34" charset="0"/>
                <a:cs typeface="Arial" panose="020B0604020202020204" pitchFamily="34" charset="0"/>
              </a:rPr>
              <a:t>Annual</a:t>
            </a:r>
          </a:p>
        </p:txBody>
      </p:sp>
      <p:sp>
        <p:nvSpPr>
          <p:cNvPr id="34" name="TextBox 33">
            <a:extLst>
              <a:ext uri="{FF2B5EF4-FFF2-40B4-BE49-F238E27FC236}">
                <a16:creationId xmlns:a16="http://schemas.microsoft.com/office/drawing/2014/main" xmlns="" id="{7AE606F7-C558-4123-A558-38DD57C5F253}"/>
              </a:ext>
            </a:extLst>
          </p:cNvPr>
          <p:cNvSpPr txBox="1"/>
          <p:nvPr/>
        </p:nvSpPr>
        <p:spPr>
          <a:xfrm>
            <a:off x="8809545" y="465669"/>
            <a:ext cx="3357410" cy="1384995"/>
          </a:xfrm>
          <a:prstGeom prst="rect">
            <a:avLst/>
          </a:prstGeom>
          <a:noFill/>
        </p:spPr>
        <p:txBody>
          <a:bodyPr wrap="none" rtlCol="0">
            <a:spAutoFit/>
          </a:bodyPr>
          <a:lstStyle/>
          <a:p>
            <a:r>
              <a:rPr lang="en-US" sz="2800" dirty="0">
                <a:solidFill>
                  <a:srgbClr val="FFFFFF"/>
                </a:solidFill>
                <a:latin typeface="Arial" panose="020B0604020202020204" pitchFamily="34" charset="0"/>
                <a:cs typeface="Arial" panose="020B0604020202020204" pitchFamily="34" charset="0"/>
              </a:rPr>
              <a:t>Every 4 </a:t>
            </a:r>
            <a:r>
              <a:rPr lang="en-US" sz="2800" dirty="0" smtClean="0">
                <a:solidFill>
                  <a:srgbClr val="FFFFFF"/>
                </a:solidFill>
                <a:latin typeface="Arial" panose="020B0604020202020204" pitchFamily="34" charset="0"/>
                <a:cs typeface="Arial" panose="020B0604020202020204" pitchFamily="34" charset="0"/>
              </a:rPr>
              <a:t>years</a:t>
            </a:r>
            <a:endParaRPr lang="en-US" sz="2800" dirty="0">
              <a:solidFill>
                <a:srgbClr val="FFFFFF"/>
              </a:solidFill>
              <a:latin typeface="Arial" panose="020B0604020202020204" pitchFamily="34" charset="0"/>
              <a:cs typeface="Arial" panose="020B0604020202020204" pitchFamily="34" charset="0"/>
            </a:endParaRPr>
          </a:p>
          <a:p>
            <a:r>
              <a:rPr lang="en-US" sz="2800" dirty="0">
                <a:solidFill>
                  <a:srgbClr val="FFFFFF"/>
                </a:solidFill>
                <a:latin typeface="Arial" panose="020B0604020202020204" pitchFamily="34" charset="0"/>
                <a:cs typeface="Arial" panose="020B0604020202020204" pitchFamily="34" charset="0"/>
              </a:rPr>
              <a:t>Also known </a:t>
            </a:r>
          </a:p>
          <a:p>
            <a:r>
              <a:rPr lang="en-US" sz="2800" dirty="0">
                <a:solidFill>
                  <a:srgbClr val="FFFFFF"/>
                </a:solidFill>
                <a:latin typeface="Arial" panose="020B0604020202020204" pitchFamily="34" charset="0"/>
                <a:cs typeface="Arial" panose="020B0604020202020204" pitchFamily="34" charset="0"/>
              </a:rPr>
              <a:t>a</a:t>
            </a:r>
            <a:r>
              <a:rPr lang="en-US" sz="2800" dirty="0" smtClean="0">
                <a:solidFill>
                  <a:srgbClr val="FFFFFF"/>
                </a:solidFill>
                <a:latin typeface="Arial" panose="020B0604020202020204" pitchFamily="34" charset="0"/>
                <a:cs typeface="Arial" panose="020B0604020202020204" pitchFamily="34" charset="0"/>
              </a:rPr>
              <a:t>s the SDG Summit</a:t>
            </a:r>
            <a:endParaRPr lang="en-US" sz="280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318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E4AF3391-6C19-48FC-AF27-D5B681FF0B03}"/>
              </a:ext>
            </a:extLst>
          </p:cNvPr>
          <p:cNvSpPr/>
          <p:nvPr/>
        </p:nvSpPr>
        <p:spPr>
          <a:xfrm>
            <a:off x="812800" y="1295400"/>
            <a:ext cx="5994400" cy="5149814"/>
          </a:xfrm>
          <a:prstGeom prst="rect">
            <a:avLst/>
          </a:prstGeom>
          <a:solidFill>
            <a:schemeClr val="accent4">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16001" y="1908009"/>
            <a:ext cx="5588001" cy="4537207"/>
          </a:xfrm>
        </p:spPr>
        <p:txBody>
          <a:bodyPr anchor="t">
            <a:normAutofit/>
          </a:bodyPr>
          <a:lstStyle/>
          <a:p>
            <a:pPr marL="0" indent="0">
              <a:buNone/>
            </a:pPr>
            <a:r>
              <a:rPr lang="en-US" sz="2000" dirty="0">
                <a:solidFill>
                  <a:schemeClr val="tx1"/>
                </a:solidFill>
                <a:latin typeface="Arial" panose="020B0604020202020204" pitchFamily="34" charset="0"/>
                <a:cs typeface="Arial" panose="020B0604020202020204" pitchFamily="34" charset="0"/>
              </a:rPr>
              <a:t>The HLPF meets each year under the auspices of the UN Economic and Social Council for 8 days and </a:t>
            </a:r>
            <a:r>
              <a:rPr lang="en-US" sz="2000" b="1" dirty="0">
                <a:solidFill>
                  <a:schemeClr val="tx1"/>
                </a:solidFill>
                <a:latin typeface="Arial" panose="020B0604020202020204" pitchFamily="34" charset="0"/>
                <a:cs typeface="Arial" panose="020B0604020202020204" pitchFamily="34" charset="0"/>
              </a:rPr>
              <a:t>every four years under the auspices of the General Assembly for two </a:t>
            </a:r>
            <a:r>
              <a:rPr lang="en-US" sz="2000" b="1" dirty="0" smtClean="0">
                <a:solidFill>
                  <a:schemeClr val="tx1"/>
                </a:solidFill>
                <a:latin typeface="Arial" panose="020B0604020202020204" pitchFamily="34" charset="0"/>
                <a:cs typeface="Arial" panose="020B0604020202020204" pitchFamily="34" charset="0"/>
              </a:rPr>
              <a:t>days (SDG Summit). </a:t>
            </a:r>
            <a:endParaRPr lang="en-US" sz="2000" b="1" dirty="0">
              <a:solidFill>
                <a:schemeClr val="tx1"/>
              </a:solidFill>
              <a:latin typeface="Arial" panose="020B0604020202020204" pitchFamily="34" charset="0"/>
              <a:cs typeface="Arial" panose="020B0604020202020204" pitchFamily="34" charset="0"/>
            </a:endParaRPr>
          </a:p>
          <a:p>
            <a:pPr marL="0" indent="0">
              <a:buNone/>
            </a:pPr>
            <a:endParaRPr lang="en-US" sz="2000" dirty="0">
              <a:solidFill>
                <a:schemeClr val="tx1"/>
              </a:solidFill>
              <a:latin typeface="Arial" panose="020B0604020202020204" pitchFamily="34" charset="0"/>
              <a:cs typeface="Arial" panose="020B0604020202020204" pitchFamily="34" charset="0"/>
            </a:endParaRPr>
          </a:p>
          <a:p>
            <a:pPr marL="0" indent="0">
              <a:buNone/>
            </a:pPr>
            <a:r>
              <a:rPr lang="en-US" sz="2000" dirty="0">
                <a:solidFill>
                  <a:schemeClr val="tx1"/>
                </a:solidFill>
                <a:latin typeface="Arial" panose="020B0604020202020204" pitchFamily="34" charset="0"/>
                <a:cs typeface="Arial" panose="020B0604020202020204" pitchFamily="34" charset="0"/>
              </a:rPr>
              <a:t>The </a:t>
            </a:r>
            <a:r>
              <a:rPr lang="en-US" sz="2000" dirty="0" smtClean="0">
                <a:solidFill>
                  <a:schemeClr val="tx1"/>
                </a:solidFill>
                <a:latin typeface="Arial" panose="020B0604020202020204" pitchFamily="34" charset="0"/>
                <a:cs typeface="Arial" panose="020B0604020202020204" pitchFamily="34" charset="0"/>
              </a:rPr>
              <a:t>SDG Summit was held on </a:t>
            </a:r>
            <a:r>
              <a:rPr lang="en-US" sz="2000" b="1" dirty="0" smtClean="0">
                <a:solidFill>
                  <a:schemeClr val="tx1"/>
                </a:solidFill>
                <a:latin typeface="Arial" panose="020B0604020202020204" pitchFamily="34" charset="0"/>
                <a:cs typeface="Arial" panose="020B0604020202020204" pitchFamily="34" charset="0"/>
              </a:rPr>
              <a:t>24 and 25 </a:t>
            </a:r>
            <a:r>
              <a:rPr lang="en-US" sz="2000" b="1" dirty="0">
                <a:solidFill>
                  <a:schemeClr val="tx1"/>
                </a:solidFill>
                <a:latin typeface="Arial" panose="020B0604020202020204" pitchFamily="34" charset="0"/>
                <a:cs typeface="Arial" panose="020B0604020202020204" pitchFamily="34" charset="0"/>
              </a:rPr>
              <a:t>September </a:t>
            </a:r>
            <a:r>
              <a:rPr lang="en-US" sz="2000" b="1" dirty="0" smtClean="0">
                <a:solidFill>
                  <a:schemeClr val="tx1"/>
                </a:solidFill>
                <a:latin typeface="Arial" panose="020B0604020202020204" pitchFamily="34" charset="0"/>
                <a:cs typeface="Arial" panose="020B0604020202020204" pitchFamily="34" charset="0"/>
              </a:rPr>
              <a:t>2019</a:t>
            </a:r>
            <a:r>
              <a:rPr lang="en-US" sz="2000" dirty="0">
                <a:solidFill>
                  <a:schemeClr val="tx1"/>
                </a:solidFill>
                <a:latin typeface="Arial" panose="020B0604020202020204" pitchFamily="34" charset="0"/>
                <a:cs typeface="Arial" panose="020B0604020202020204" pitchFamily="34" charset="0"/>
              </a:rPr>
              <a:t>.</a:t>
            </a:r>
            <a:r>
              <a:rPr lang="en-US" sz="2000" dirty="0" smtClean="0">
                <a:solidFill>
                  <a:schemeClr val="tx1"/>
                </a:solidFill>
                <a:latin typeface="Arial" panose="020B0604020202020204" pitchFamily="34" charset="0"/>
                <a:cs typeface="Arial" panose="020B0604020202020204" pitchFamily="34" charset="0"/>
              </a:rPr>
              <a:t> Heads </a:t>
            </a:r>
            <a:r>
              <a:rPr lang="en-US" sz="2000" dirty="0">
                <a:solidFill>
                  <a:schemeClr val="tx1"/>
                </a:solidFill>
                <a:latin typeface="Arial" panose="020B0604020202020204" pitchFamily="34" charset="0"/>
                <a:cs typeface="Arial" panose="020B0604020202020204" pitchFamily="34" charset="0"/>
              </a:rPr>
              <a:t>of </a:t>
            </a:r>
            <a:r>
              <a:rPr lang="en-US" sz="2000" dirty="0" smtClean="0">
                <a:solidFill>
                  <a:schemeClr val="tx1"/>
                </a:solidFill>
                <a:latin typeface="Arial" panose="020B0604020202020204" pitchFamily="34" charset="0"/>
                <a:cs typeface="Arial" panose="020B0604020202020204" pitchFamily="34" charset="0"/>
              </a:rPr>
              <a:t>State and Government reconfirmed </a:t>
            </a:r>
            <a:r>
              <a:rPr lang="en-US" sz="2000" dirty="0">
                <a:solidFill>
                  <a:schemeClr val="tx1"/>
                </a:solidFill>
                <a:latin typeface="Arial" panose="020B0604020202020204" pitchFamily="34" charset="0"/>
                <a:cs typeface="Arial" panose="020B0604020202020204" pitchFamily="34" charset="0"/>
              </a:rPr>
              <a:t>their commitment to the 2030 Agenda and </a:t>
            </a:r>
            <a:r>
              <a:rPr lang="en-US" sz="2000" dirty="0" smtClean="0">
                <a:solidFill>
                  <a:schemeClr val="tx1"/>
                </a:solidFill>
                <a:latin typeface="Arial" panose="020B0604020202020204" pitchFamily="34" charset="0"/>
                <a:cs typeface="Arial" panose="020B0604020202020204" pitchFamily="34" charset="0"/>
              </a:rPr>
              <a:t>initiated a “decade of action and delivery for sustainable development”. </a:t>
            </a:r>
            <a:endParaRPr lang="en-US" sz="2000" dirty="0">
              <a:solidFill>
                <a:schemeClr val="tx1"/>
              </a:solidFill>
              <a:latin typeface="Arial" panose="020B060402020202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a:p>
            <a:pPr marL="0" indent="0">
              <a:buNone/>
            </a:pPr>
            <a:endParaRPr lang="en-US" sz="2400" dirty="0"/>
          </a:p>
          <a:p>
            <a:pPr marL="0" indent="0">
              <a:buNone/>
            </a:pPr>
            <a:endParaRPr lang="en-US" sz="1600" dirty="0"/>
          </a:p>
          <a:p>
            <a:endParaRPr lang="en-GB" sz="1600" dirty="0"/>
          </a:p>
        </p:txBody>
      </p:sp>
      <p:sp>
        <p:nvSpPr>
          <p:cNvPr id="8" name="Rectangle 7">
            <a:extLst>
              <a:ext uri="{FF2B5EF4-FFF2-40B4-BE49-F238E27FC236}">
                <a16:creationId xmlns:a16="http://schemas.microsoft.com/office/drawing/2014/main" xmlns="" id="{8435DA54-1351-417A-A5CB-30BC207FD1DF}"/>
              </a:ext>
            </a:extLst>
          </p:cNvPr>
          <p:cNvSpPr/>
          <p:nvPr/>
        </p:nvSpPr>
        <p:spPr>
          <a:xfrm>
            <a:off x="812800" y="452738"/>
            <a:ext cx="9855200" cy="584776"/>
          </a:xfrm>
          <a:prstGeom prst="rect">
            <a:avLst/>
          </a:prstGeom>
        </p:spPr>
        <p:txBody>
          <a:bodyPr wrap="square">
            <a:spAutoFit/>
          </a:bodyPr>
          <a:lstStyle/>
          <a:p>
            <a:r>
              <a:rPr lang="en-US" sz="3200" b="1" dirty="0">
                <a:solidFill>
                  <a:srgbClr val="FFFFFF"/>
                </a:solidFill>
                <a:latin typeface="Arial" panose="020B0604020202020204" pitchFamily="34" charset="0"/>
                <a:cs typeface="Arial" panose="020B0604020202020204" pitchFamily="34" charset="0"/>
              </a:rPr>
              <a:t>The SDG Summit</a:t>
            </a:r>
            <a:endParaRPr lang="en-US" sz="3200" dirty="0">
              <a:solidFill>
                <a:srgbClr val="FFFFFF"/>
              </a:solidFill>
            </a:endParaRPr>
          </a:p>
        </p:txBody>
      </p:sp>
      <p:pic>
        <p:nvPicPr>
          <p:cNvPr id="11" name="Picture 10" descr="A picture containing table, indoor&#10;&#10;Description generated with very high confidence">
            <a:extLst>
              <a:ext uri="{FF2B5EF4-FFF2-40B4-BE49-F238E27FC236}">
                <a16:creationId xmlns:a16="http://schemas.microsoft.com/office/drawing/2014/main" xmlns="" id="{1C13F0F1-1FD1-44A2-ADAD-C60D554A8F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1" y="2362203"/>
            <a:ext cx="4943695" cy="2317357"/>
          </a:xfrm>
          <a:prstGeom prst="rect">
            <a:avLst/>
          </a:prstGeom>
        </p:spPr>
      </p:pic>
    </p:spTree>
    <p:extLst>
      <p:ext uri="{BB962C8B-B14F-4D97-AF65-F5344CB8AC3E}">
        <p14:creationId xmlns:p14="http://schemas.microsoft.com/office/powerpoint/2010/main" val="321442834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B2419752-9D73-4C0E-87D7-FE351A35D758}"/>
              </a:ext>
            </a:extLst>
          </p:cNvPr>
          <p:cNvSpPr/>
          <p:nvPr/>
        </p:nvSpPr>
        <p:spPr>
          <a:xfrm>
            <a:off x="609600" y="533408"/>
            <a:ext cx="10464413" cy="3600986"/>
          </a:xfrm>
          <a:prstGeom prst="rect">
            <a:avLst/>
          </a:prstGeom>
        </p:spPr>
        <p:txBody>
          <a:bodyPr wrap="square">
            <a:spAutoFit/>
          </a:bodyPr>
          <a:lstStyle/>
          <a:p>
            <a:r>
              <a:rPr lang="en-US" sz="3200" b="1" dirty="0">
                <a:solidFill>
                  <a:srgbClr val="FFFFFF"/>
                </a:solidFill>
                <a:latin typeface="Arial" panose="020B0604020202020204" pitchFamily="34" charset="0"/>
                <a:cs typeface="Arial" panose="020B0604020202020204" pitchFamily="34" charset="0"/>
              </a:rPr>
              <a:t>Structure of the HLPF under the auspices of ECOSOC – First Five Days</a:t>
            </a:r>
          </a:p>
          <a:p>
            <a:endParaRPr lang="en-US" sz="2000" b="1"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b="1" dirty="0">
              <a:solidFill>
                <a:srgbClr val="FFC000"/>
              </a:solidFill>
              <a:latin typeface="Arial" panose="020B0604020202020204" pitchFamily="34" charset="0"/>
              <a:cs typeface="Arial" panose="020B0604020202020204" pitchFamily="34" charset="0"/>
            </a:endParaRPr>
          </a:p>
          <a:p>
            <a:endParaRPr lang="en-US" b="1" dirty="0">
              <a:solidFill>
                <a:srgbClr val="FFC000"/>
              </a:solidFill>
              <a:latin typeface="Arial" panose="020B0604020202020204" pitchFamily="34" charset="0"/>
              <a:cs typeface="Arial" panose="020B0604020202020204" pitchFamily="34" charset="0"/>
            </a:endParaRPr>
          </a:p>
          <a:p>
            <a:endParaRPr lang="en-US" b="1" dirty="0">
              <a:solidFill>
                <a:srgbClr val="FFC000"/>
              </a:solidFill>
              <a:latin typeface="Arial" panose="020B0604020202020204" pitchFamily="34" charset="0"/>
              <a:cs typeface="Arial" panose="020B0604020202020204" pitchFamily="34" charset="0"/>
            </a:endParaRPr>
          </a:p>
          <a:p>
            <a:endParaRPr lang="en-US" b="1" dirty="0">
              <a:solidFill>
                <a:srgbClr val="FFC000"/>
              </a:solidFill>
              <a:latin typeface="Arial" panose="020B0604020202020204" pitchFamily="34" charset="0"/>
              <a:cs typeface="Arial" panose="020B0604020202020204" pitchFamily="34" charset="0"/>
            </a:endParaRPr>
          </a:p>
          <a:p>
            <a:endParaRPr lang="en-US" b="1" dirty="0">
              <a:solidFill>
                <a:srgbClr val="FFC000"/>
              </a:solidFill>
              <a:latin typeface="Arial" panose="020B0604020202020204" pitchFamily="34" charset="0"/>
              <a:cs typeface="Arial" panose="020B0604020202020204" pitchFamily="34" charset="0"/>
            </a:endParaRPr>
          </a:p>
          <a:p>
            <a:endParaRPr lang="en-US" b="1" dirty="0">
              <a:solidFill>
                <a:srgbClr val="FFC000"/>
              </a:solidFill>
              <a:latin typeface="Arial" panose="020B0604020202020204" pitchFamily="34" charset="0"/>
              <a:cs typeface="Arial" panose="020B0604020202020204" pitchFamily="34" charset="0"/>
            </a:endParaRPr>
          </a:p>
        </p:txBody>
      </p:sp>
      <p:sp>
        <p:nvSpPr>
          <p:cNvPr id="8" name="Oval 7">
            <a:extLst>
              <a:ext uri="{FF2B5EF4-FFF2-40B4-BE49-F238E27FC236}">
                <a16:creationId xmlns:a16="http://schemas.microsoft.com/office/drawing/2014/main" xmlns="" id="{335D8064-F952-4758-BFC4-30AC3A0D963D}"/>
              </a:ext>
            </a:extLst>
          </p:cNvPr>
          <p:cNvSpPr/>
          <p:nvPr/>
        </p:nvSpPr>
        <p:spPr>
          <a:xfrm>
            <a:off x="1041925" y="1626416"/>
            <a:ext cx="2997937" cy="219010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Thematic Review of HLPF theme, and SDGs that are under in-depth review </a:t>
            </a:r>
          </a:p>
        </p:txBody>
      </p:sp>
      <p:sp>
        <p:nvSpPr>
          <p:cNvPr id="9" name="Oval 8">
            <a:extLst>
              <a:ext uri="{FF2B5EF4-FFF2-40B4-BE49-F238E27FC236}">
                <a16:creationId xmlns:a16="http://schemas.microsoft.com/office/drawing/2014/main" xmlns="" id="{F8EFD354-1BF1-4396-BEF3-F99CB866DC93}"/>
              </a:ext>
            </a:extLst>
          </p:cNvPr>
          <p:cNvSpPr/>
          <p:nvPr/>
        </p:nvSpPr>
        <p:spPr>
          <a:xfrm>
            <a:off x="8122442" y="1626416"/>
            <a:ext cx="2997937" cy="219010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chemeClr val="tx1"/>
                </a:solidFill>
              </a:rPr>
              <a:t>Countries in special situations, interlinkages among SDGs, science-policy interface and emerging issues </a:t>
            </a:r>
          </a:p>
        </p:txBody>
      </p:sp>
      <p:sp>
        <p:nvSpPr>
          <p:cNvPr id="10" name="Oval 9">
            <a:extLst>
              <a:ext uri="{FF2B5EF4-FFF2-40B4-BE49-F238E27FC236}">
                <a16:creationId xmlns:a16="http://schemas.microsoft.com/office/drawing/2014/main" xmlns="" id="{021F779E-8650-41BA-9DC3-E2C7B0B7AD6E}"/>
              </a:ext>
            </a:extLst>
          </p:cNvPr>
          <p:cNvSpPr/>
          <p:nvPr/>
        </p:nvSpPr>
        <p:spPr>
          <a:xfrm>
            <a:off x="4582184" y="1626416"/>
            <a:ext cx="2997937" cy="2190106"/>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SDG implementation at the regional &amp; sub-regional levels</a:t>
            </a:r>
            <a:endParaRPr lang="en-US" b="1" dirty="0">
              <a:solidFill>
                <a:schemeClr val="tx1"/>
              </a:solidFill>
            </a:endParaRPr>
          </a:p>
        </p:txBody>
      </p:sp>
      <p:sp>
        <p:nvSpPr>
          <p:cNvPr id="12" name="Oval 11">
            <a:extLst>
              <a:ext uri="{FF2B5EF4-FFF2-40B4-BE49-F238E27FC236}">
                <a16:creationId xmlns:a16="http://schemas.microsoft.com/office/drawing/2014/main" xmlns="" id="{FE804D4D-1B02-47F5-ABD7-5079773E18AD}"/>
              </a:ext>
            </a:extLst>
          </p:cNvPr>
          <p:cNvSpPr/>
          <p:nvPr/>
        </p:nvSpPr>
        <p:spPr>
          <a:xfrm>
            <a:off x="4520468" y="4038600"/>
            <a:ext cx="2997937" cy="219010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Special Events, Side Events, &amp; Exhibitions</a:t>
            </a:r>
          </a:p>
        </p:txBody>
      </p:sp>
    </p:spTree>
    <p:extLst>
      <p:ext uri="{BB962C8B-B14F-4D97-AF65-F5344CB8AC3E}">
        <p14:creationId xmlns:p14="http://schemas.microsoft.com/office/powerpoint/2010/main" val="293955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xmlns="" id="{A2E1ADC7-B1C4-4A9C-89C7-9F04B4F9002F}"/>
              </a:ext>
            </a:extLst>
          </p:cNvPr>
          <p:cNvSpPr>
            <a:spLocks noGrp="1"/>
          </p:cNvSpPr>
          <p:nvPr>
            <p:ph type="title"/>
          </p:nvPr>
        </p:nvSpPr>
        <p:spPr>
          <a:xfrm>
            <a:off x="640081" y="2074366"/>
            <a:ext cx="2752355" cy="2709275"/>
          </a:xfrm>
          <a:prstGeom prst="ellipse">
            <a:avLst/>
          </a:prstGeom>
          <a:solidFill>
            <a:srgbClr val="262626"/>
          </a:solidFill>
          <a:ln w="174625" cmpd="thinThick">
            <a:solidFill>
              <a:srgbClr val="262626"/>
            </a:solidFill>
          </a:ln>
        </p:spPr>
        <p:txBody>
          <a:bodyPr anchor="ctr">
            <a:normAutofit/>
          </a:bodyPr>
          <a:lstStyle/>
          <a:p>
            <a:pPr algn="ctr"/>
            <a:r>
              <a:rPr lang="fr-CH" sz="2600" dirty="0" smtClean="0">
                <a:solidFill>
                  <a:srgbClr val="FFFFFF"/>
                </a:solidFill>
              </a:rPr>
              <a:t>Lessons learned from HLPF 2019</a:t>
            </a:r>
            <a:endParaRPr lang="en-US" sz="2600" dirty="0">
              <a:solidFill>
                <a:srgbClr val="FFFFFF"/>
              </a:solidFill>
            </a:endParaRPr>
          </a:p>
        </p:txBody>
      </p:sp>
      <p:sp>
        <p:nvSpPr>
          <p:cNvPr id="6" name="TextBox 1">
            <a:extLst>
              <a:ext uri="{FF2B5EF4-FFF2-40B4-BE49-F238E27FC236}">
                <a16:creationId xmlns:a16="http://schemas.microsoft.com/office/drawing/2014/main" xmlns="" id="{27BE2754-AC30-4979-B290-405FAA83203A}"/>
              </a:ext>
            </a:extLst>
          </p:cNvPr>
          <p:cNvSpPr txBox="1"/>
          <p:nvPr/>
        </p:nvSpPr>
        <p:spPr>
          <a:xfrm>
            <a:off x="1" y="5288228"/>
            <a:ext cx="2003491" cy="1569772"/>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300" b="1" dirty="0"/>
              <a:t>Note: </a:t>
            </a:r>
            <a:r>
              <a:rPr lang="en-US" sz="1300" dirty="0"/>
              <a:t>Percentages indicate the proportion of Member State respondents who rated the function as well- or best-fulfilled </a:t>
            </a:r>
            <a:endParaRPr lang="en-US" sz="1300" dirty="0" smtClean="0"/>
          </a:p>
          <a:p>
            <a:pPr algn="ctr" rtl="0"/>
            <a:r>
              <a:rPr lang="en-US" sz="1300" dirty="0" smtClean="0"/>
              <a:t>(</a:t>
            </a:r>
            <a:r>
              <a:rPr lang="en-US" sz="1300" dirty="0"/>
              <a:t>4 or 5 on a scale of 5). </a:t>
            </a:r>
          </a:p>
          <a:p>
            <a:pPr algn="l"/>
            <a:endParaRPr lang="en-US" sz="1100" dirty="0"/>
          </a:p>
        </p:txBody>
      </p:sp>
      <p:sp>
        <p:nvSpPr>
          <p:cNvPr id="7" name="ZoneTexte 6">
            <a:extLst>
              <a:ext uri="{FF2B5EF4-FFF2-40B4-BE49-F238E27FC236}">
                <a16:creationId xmlns:a16="http://schemas.microsoft.com/office/drawing/2014/main" xmlns="" id="{9B1CD946-103D-4E54-9097-87EBDA8694F8}"/>
              </a:ext>
            </a:extLst>
          </p:cNvPr>
          <p:cNvSpPr txBox="1"/>
          <p:nvPr/>
        </p:nvSpPr>
        <p:spPr>
          <a:xfrm>
            <a:off x="6864417" y="6375048"/>
            <a:ext cx="4664977" cy="307777"/>
          </a:xfrm>
          <a:prstGeom prst="rect">
            <a:avLst/>
          </a:prstGeom>
          <a:noFill/>
        </p:spPr>
        <p:txBody>
          <a:bodyPr wrap="square" rtlCol="0">
            <a:spAutoFit/>
          </a:bodyPr>
          <a:lstStyle/>
          <a:p>
            <a:r>
              <a:rPr lang="fr-CH" sz="1400" i="1" dirty="0"/>
              <a:t>Source: Perception Survey by UN DESA, 1-12 July 2019</a:t>
            </a:r>
            <a:endParaRPr lang="de-CH" sz="1400" i="1" dirty="0"/>
          </a:p>
        </p:txBody>
      </p:sp>
      <p:graphicFrame>
        <p:nvGraphicFramePr>
          <p:cNvPr id="3" name="Chart 5">
            <a:extLst>
              <a:ext uri="{FF2B5EF4-FFF2-40B4-BE49-F238E27FC236}">
                <a16:creationId xmlns:a16="http://schemas.microsoft.com/office/drawing/2014/main" xmlns="" id="{3E250285-751C-42B2-903F-F0DC3AB852FE}"/>
              </a:ext>
            </a:extLst>
          </p:cNvPr>
          <p:cNvGraphicFramePr>
            <a:graphicFrameLocks/>
          </p:cNvGraphicFramePr>
          <p:nvPr>
            <p:extLst>
              <p:ext uri="{D42A27DB-BD31-4B8C-83A1-F6EECF244321}">
                <p14:modId xmlns:p14="http://schemas.microsoft.com/office/powerpoint/2010/main" val="3169555044"/>
              </p:ext>
            </p:extLst>
          </p:nvPr>
        </p:nvGraphicFramePr>
        <p:xfrm>
          <a:off x="3539957" y="503641"/>
          <a:ext cx="8131961" cy="57045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176493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8"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BBA61B9B-5B99-4241-87BF-5B3616778ADA}"/>
              </a:ext>
            </a:extLst>
          </p:cNvPr>
          <p:cNvSpPr>
            <a:spLocks noGrp="1"/>
          </p:cNvSpPr>
          <p:nvPr>
            <p:ph type="title"/>
          </p:nvPr>
        </p:nvSpPr>
        <p:spPr>
          <a:xfrm>
            <a:off x="863031" y="1012004"/>
            <a:ext cx="3416159" cy="4795408"/>
          </a:xfrm>
        </p:spPr>
        <p:txBody>
          <a:bodyPr>
            <a:normAutofit/>
          </a:bodyPr>
          <a:lstStyle/>
          <a:p>
            <a:r>
              <a:rPr lang="fr-CH" dirty="0">
                <a:solidFill>
                  <a:srgbClr val="FFFFFF"/>
                </a:solidFill>
              </a:rPr>
              <a:t>Main </a:t>
            </a:r>
            <a:r>
              <a:rPr lang="fr-CH" dirty="0" smtClean="0">
                <a:solidFill>
                  <a:srgbClr val="FFFFFF"/>
                </a:solidFill>
              </a:rPr>
              <a:t>Benefits</a:t>
            </a:r>
            <a:br>
              <a:rPr lang="fr-CH" dirty="0" smtClean="0">
                <a:solidFill>
                  <a:srgbClr val="FFFFFF"/>
                </a:solidFill>
              </a:rPr>
            </a:br>
            <a:r>
              <a:rPr lang="fr-CH" dirty="0" smtClean="0">
                <a:solidFill>
                  <a:srgbClr val="FFFFFF"/>
                </a:solidFill>
              </a:rPr>
              <a:t>of Conducting a VNR</a:t>
            </a:r>
            <a:endParaRPr lang="de-CH" dirty="0">
              <a:solidFill>
                <a:srgbClr val="FFFFFF"/>
              </a:solidFill>
            </a:endParaRPr>
          </a:p>
        </p:txBody>
      </p:sp>
      <p:graphicFrame>
        <p:nvGraphicFramePr>
          <p:cNvPr id="5" name="Espace réservé du contenu 2">
            <a:extLst>
              <a:ext uri="{FF2B5EF4-FFF2-40B4-BE49-F238E27FC236}">
                <a16:creationId xmlns:a16="http://schemas.microsoft.com/office/drawing/2014/main" xmlns="" id="{02671CAF-79B0-4624-ADC8-3AB1559D8018}"/>
              </a:ext>
            </a:extLst>
          </p:cNvPr>
          <p:cNvGraphicFramePr>
            <a:graphicFrameLocks noGrp="1"/>
          </p:cNvGraphicFramePr>
          <p:nvPr>
            <p:ph idx="1"/>
            <p:extLst>
              <p:ext uri="{D42A27DB-BD31-4B8C-83A1-F6EECF244321}">
                <p14:modId xmlns:p14="http://schemas.microsoft.com/office/powerpoint/2010/main" val="1588528158"/>
              </p:ext>
            </p:extLst>
          </p:nvPr>
        </p:nvGraphicFramePr>
        <p:xfrm>
          <a:off x="5194302"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93136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8"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re 1">
            <a:extLst>
              <a:ext uri="{FF2B5EF4-FFF2-40B4-BE49-F238E27FC236}">
                <a16:creationId xmlns:a16="http://schemas.microsoft.com/office/drawing/2014/main" xmlns="" id="{FED117B1-D2D6-41BF-858B-E7E3229D0A1C}"/>
              </a:ext>
            </a:extLst>
          </p:cNvPr>
          <p:cNvSpPr>
            <a:spLocks noGrp="1"/>
          </p:cNvSpPr>
          <p:nvPr>
            <p:ph type="title"/>
          </p:nvPr>
        </p:nvSpPr>
        <p:spPr>
          <a:xfrm>
            <a:off x="863031" y="1012004"/>
            <a:ext cx="3416159" cy="4795408"/>
          </a:xfrm>
        </p:spPr>
        <p:txBody>
          <a:bodyPr>
            <a:normAutofit/>
          </a:bodyPr>
          <a:lstStyle/>
          <a:p>
            <a:r>
              <a:rPr lang="fr-CH" sz="3600" dirty="0">
                <a:solidFill>
                  <a:srgbClr val="FFFFFF"/>
                </a:solidFill>
              </a:rPr>
              <a:t>Main Challenges </a:t>
            </a:r>
            <a:endParaRPr lang="de-CH" sz="3600" dirty="0">
              <a:solidFill>
                <a:srgbClr val="FFFFFF"/>
              </a:solidFill>
            </a:endParaRPr>
          </a:p>
        </p:txBody>
      </p:sp>
      <p:graphicFrame>
        <p:nvGraphicFramePr>
          <p:cNvPr id="5" name="Espace réservé du contenu 2">
            <a:extLst>
              <a:ext uri="{FF2B5EF4-FFF2-40B4-BE49-F238E27FC236}">
                <a16:creationId xmlns:a16="http://schemas.microsoft.com/office/drawing/2014/main" xmlns="" id="{809DFD3B-6E12-4001-972A-B0242B5F1E13}"/>
              </a:ext>
            </a:extLst>
          </p:cNvPr>
          <p:cNvGraphicFramePr>
            <a:graphicFrameLocks noGrp="1"/>
          </p:cNvGraphicFramePr>
          <p:nvPr>
            <p:ph idx="1"/>
            <p:extLst>
              <p:ext uri="{D42A27DB-BD31-4B8C-83A1-F6EECF244321}">
                <p14:modId xmlns:p14="http://schemas.microsoft.com/office/powerpoint/2010/main" val="3824514075"/>
              </p:ext>
            </p:extLst>
          </p:nvPr>
        </p:nvGraphicFramePr>
        <p:xfrm>
          <a:off x="5194302"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072720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84490"/>
          </a:xfrm>
          <a:solidFill>
            <a:srgbClr val="FF0000"/>
          </a:solidFill>
        </p:spPr>
        <p:txBody>
          <a:bodyPr>
            <a:normAutofit/>
          </a:bodyPr>
          <a:lstStyle/>
          <a:p>
            <a:pPr algn="ctr"/>
            <a:r>
              <a:rPr lang="en-US" sz="4000" b="1" dirty="0" smtClean="0">
                <a:latin typeface="+mn-lt"/>
              </a:rPr>
              <a:t>VNR Status of African Countries</a:t>
            </a:r>
            <a:endParaRPr lang="en-US" sz="4000" b="1" dirty="0">
              <a:latin typeface="+mn-lt"/>
            </a:endParaRPr>
          </a:p>
        </p:txBody>
      </p:sp>
      <p:sp>
        <p:nvSpPr>
          <p:cNvPr id="3" name="TextBox 2"/>
          <p:cNvSpPr txBox="1"/>
          <p:nvPr/>
        </p:nvSpPr>
        <p:spPr>
          <a:xfrm>
            <a:off x="5463067" y="2353973"/>
            <a:ext cx="184666" cy="369332"/>
          </a:xfrm>
          <a:prstGeom prst="rect">
            <a:avLst/>
          </a:prstGeom>
          <a:noFill/>
        </p:spPr>
        <p:txBody>
          <a:bodyPr wrap="none" rtlCol="0">
            <a:spAutoFit/>
          </a:bodyPr>
          <a:lstStyle/>
          <a:p>
            <a:endParaRPr lang="en-US" dirty="0"/>
          </a:p>
        </p:txBody>
      </p:sp>
      <p:sp>
        <p:nvSpPr>
          <p:cNvPr id="7" name="Rectangle 6"/>
          <p:cNvSpPr/>
          <p:nvPr/>
        </p:nvSpPr>
        <p:spPr>
          <a:xfrm>
            <a:off x="514557" y="1134551"/>
            <a:ext cx="3941291" cy="5355313"/>
          </a:xfrm>
          <a:prstGeom prst="rect">
            <a:avLst/>
          </a:prstGeom>
        </p:spPr>
        <p:txBody>
          <a:bodyPr wrap="square">
            <a:spAutoFit/>
          </a:bodyPr>
          <a:lstStyle/>
          <a:p>
            <a:pPr lvl="0"/>
            <a:r>
              <a:rPr lang="en-US" dirty="0"/>
              <a:t>Algeria (2019)</a:t>
            </a:r>
          </a:p>
          <a:p>
            <a:pPr lvl="0"/>
            <a:r>
              <a:rPr lang="en-US" b="1" dirty="0">
                <a:solidFill>
                  <a:srgbClr val="FF0000"/>
                </a:solidFill>
              </a:rPr>
              <a:t>Angola</a:t>
            </a:r>
            <a:endParaRPr lang="en-US" dirty="0">
              <a:solidFill>
                <a:srgbClr val="FF0000"/>
              </a:solidFill>
            </a:endParaRPr>
          </a:p>
          <a:p>
            <a:pPr lvl="0"/>
            <a:r>
              <a:rPr lang="en-US" dirty="0"/>
              <a:t>Benin (2017, </a:t>
            </a:r>
            <a:r>
              <a:rPr lang="en-US" dirty="0" smtClean="0"/>
              <a:t>2018, 2020)</a:t>
            </a:r>
            <a:endParaRPr lang="en-US" dirty="0"/>
          </a:p>
          <a:p>
            <a:pPr lvl="0"/>
            <a:r>
              <a:rPr lang="en-US" dirty="0"/>
              <a:t>Botswana (2017)</a:t>
            </a:r>
          </a:p>
          <a:p>
            <a:pPr lvl="0"/>
            <a:r>
              <a:rPr lang="en-US" dirty="0"/>
              <a:t>Burkina Faso (2019)</a:t>
            </a:r>
          </a:p>
          <a:p>
            <a:pPr lvl="0"/>
            <a:r>
              <a:rPr lang="en-US" dirty="0"/>
              <a:t>Burundi (2020)</a:t>
            </a:r>
          </a:p>
          <a:p>
            <a:pPr lvl="0"/>
            <a:r>
              <a:rPr lang="en-US" dirty="0" err="1"/>
              <a:t>Cabo</a:t>
            </a:r>
            <a:r>
              <a:rPr lang="en-US" dirty="0"/>
              <a:t> Verde (2018)</a:t>
            </a:r>
          </a:p>
          <a:p>
            <a:pPr lvl="0"/>
            <a:r>
              <a:rPr lang="en-US" dirty="0"/>
              <a:t>Cameroon (2019)</a:t>
            </a:r>
          </a:p>
          <a:p>
            <a:pPr lvl="0"/>
            <a:r>
              <a:rPr lang="en-US" dirty="0"/>
              <a:t>Central African Republic (2019)</a:t>
            </a:r>
          </a:p>
          <a:p>
            <a:pPr lvl="0"/>
            <a:r>
              <a:rPr lang="en-US" dirty="0"/>
              <a:t>Chad (2019)</a:t>
            </a:r>
          </a:p>
          <a:p>
            <a:pPr lvl="0"/>
            <a:r>
              <a:rPr lang="en-US" dirty="0" smtClean="0"/>
              <a:t>Comoros (2020)</a:t>
            </a:r>
            <a:endParaRPr lang="en-US" dirty="0"/>
          </a:p>
          <a:p>
            <a:pPr lvl="0"/>
            <a:r>
              <a:rPr lang="en-US" dirty="0"/>
              <a:t>Congo (2019)</a:t>
            </a:r>
          </a:p>
          <a:p>
            <a:pPr lvl="0"/>
            <a:r>
              <a:rPr lang="en-US" dirty="0"/>
              <a:t>Cote d’Ivoire (2019)</a:t>
            </a:r>
          </a:p>
          <a:p>
            <a:pPr lvl="0"/>
            <a:r>
              <a:rPr lang="en-US" dirty="0"/>
              <a:t>Democratic Republic of the Congo (2020)</a:t>
            </a:r>
          </a:p>
          <a:p>
            <a:pPr lvl="0"/>
            <a:r>
              <a:rPr lang="en-US" b="1" dirty="0">
                <a:solidFill>
                  <a:srgbClr val="FF0000"/>
                </a:solidFill>
              </a:rPr>
              <a:t>Djibouti </a:t>
            </a:r>
            <a:endParaRPr lang="en-US" dirty="0">
              <a:solidFill>
                <a:srgbClr val="FF0000"/>
              </a:solidFill>
            </a:endParaRPr>
          </a:p>
          <a:p>
            <a:pPr lvl="0"/>
            <a:r>
              <a:rPr lang="en-US" dirty="0"/>
              <a:t>Egypt (2016, 2018)</a:t>
            </a:r>
          </a:p>
          <a:p>
            <a:pPr lvl="0"/>
            <a:r>
              <a:rPr lang="en-US" b="1" dirty="0">
                <a:solidFill>
                  <a:srgbClr val="FF0000"/>
                </a:solidFill>
              </a:rPr>
              <a:t>Equatorial Guinea</a:t>
            </a:r>
            <a:endParaRPr lang="en-US" dirty="0">
              <a:solidFill>
                <a:srgbClr val="FF0000"/>
              </a:solidFill>
            </a:endParaRPr>
          </a:p>
          <a:p>
            <a:pPr lvl="0"/>
            <a:r>
              <a:rPr lang="en-US" b="1" dirty="0" smtClean="0">
                <a:solidFill>
                  <a:srgbClr val="FF0000"/>
                </a:solidFill>
              </a:rPr>
              <a:t>Eritrea</a:t>
            </a:r>
            <a:endParaRPr lang="en-US" dirty="0">
              <a:solidFill>
                <a:srgbClr val="FF0000"/>
              </a:solidFill>
            </a:endParaRPr>
          </a:p>
        </p:txBody>
      </p:sp>
      <p:sp>
        <p:nvSpPr>
          <p:cNvPr id="8" name="TextBox 7"/>
          <p:cNvSpPr txBox="1"/>
          <p:nvPr/>
        </p:nvSpPr>
        <p:spPr>
          <a:xfrm>
            <a:off x="4849977" y="1149614"/>
            <a:ext cx="2326278" cy="5632312"/>
          </a:xfrm>
          <a:prstGeom prst="rect">
            <a:avLst/>
          </a:prstGeom>
          <a:noFill/>
        </p:spPr>
        <p:txBody>
          <a:bodyPr wrap="none" rtlCol="0">
            <a:spAutoFit/>
          </a:bodyPr>
          <a:lstStyle/>
          <a:p>
            <a:r>
              <a:rPr lang="en-US" dirty="0" err="1"/>
              <a:t>Eswatini</a:t>
            </a:r>
            <a:r>
              <a:rPr lang="en-US" dirty="0"/>
              <a:t> (2019)</a:t>
            </a:r>
          </a:p>
          <a:p>
            <a:pPr lvl="0"/>
            <a:r>
              <a:rPr lang="en-US" dirty="0" smtClean="0"/>
              <a:t>Ethiopia </a:t>
            </a:r>
            <a:r>
              <a:rPr lang="en-US" dirty="0"/>
              <a:t>(2017)</a:t>
            </a:r>
          </a:p>
          <a:p>
            <a:pPr lvl="0"/>
            <a:r>
              <a:rPr lang="en-US" b="1" dirty="0">
                <a:solidFill>
                  <a:srgbClr val="FF0000"/>
                </a:solidFill>
              </a:rPr>
              <a:t>Gabon </a:t>
            </a:r>
            <a:endParaRPr lang="en-US" dirty="0">
              <a:solidFill>
                <a:srgbClr val="FF0000"/>
              </a:solidFill>
            </a:endParaRPr>
          </a:p>
          <a:p>
            <a:pPr lvl="0"/>
            <a:r>
              <a:rPr lang="en-US" dirty="0"/>
              <a:t>Gambia (2020)</a:t>
            </a:r>
          </a:p>
          <a:p>
            <a:pPr lvl="0"/>
            <a:r>
              <a:rPr lang="en-US" dirty="0"/>
              <a:t>Ghana (2019)</a:t>
            </a:r>
          </a:p>
          <a:p>
            <a:pPr lvl="0"/>
            <a:r>
              <a:rPr lang="en-US" dirty="0"/>
              <a:t>Guinea (2018)</a:t>
            </a:r>
          </a:p>
          <a:p>
            <a:pPr lvl="0"/>
            <a:r>
              <a:rPr lang="en-US" b="1" dirty="0">
                <a:solidFill>
                  <a:srgbClr val="FF0000"/>
                </a:solidFill>
              </a:rPr>
              <a:t>Guinea-Bissau</a:t>
            </a:r>
          </a:p>
          <a:p>
            <a:pPr lvl="0"/>
            <a:r>
              <a:rPr lang="en-US" dirty="0"/>
              <a:t>Kenya (2017, 2020)</a:t>
            </a:r>
          </a:p>
          <a:p>
            <a:pPr lvl="0"/>
            <a:r>
              <a:rPr lang="en-US" dirty="0"/>
              <a:t>Lesotho (2019)</a:t>
            </a:r>
          </a:p>
          <a:p>
            <a:pPr lvl="0"/>
            <a:r>
              <a:rPr lang="en-US" dirty="0"/>
              <a:t>Liberia (2020)</a:t>
            </a:r>
          </a:p>
          <a:p>
            <a:pPr lvl="0"/>
            <a:r>
              <a:rPr lang="en-US" dirty="0"/>
              <a:t>Libya (2020)</a:t>
            </a:r>
          </a:p>
          <a:p>
            <a:pPr lvl="0"/>
            <a:r>
              <a:rPr lang="en-US" dirty="0"/>
              <a:t>Madagascar (2016)</a:t>
            </a:r>
          </a:p>
          <a:p>
            <a:pPr lvl="0"/>
            <a:r>
              <a:rPr lang="en-US" dirty="0"/>
              <a:t>Malawi (2020)</a:t>
            </a:r>
          </a:p>
          <a:p>
            <a:pPr lvl="0"/>
            <a:r>
              <a:rPr lang="en-US" dirty="0"/>
              <a:t>Mali (2018)</a:t>
            </a:r>
          </a:p>
          <a:p>
            <a:pPr lvl="0"/>
            <a:r>
              <a:rPr lang="en-US" dirty="0"/>
              <a:t>Mauritania (2019)</a:t>
            </a:r>
          </a:p>
          <a:p>
            <a:pPr lvl="0"/>
            <a:r>
              <a:rPr lang="en-US" dirty="0"/>
              <a:t>Mauritius (2019)</a:t>
            </a:r>
          </a:p>
          <a:p>
            <a:pPr lvl="0"/>
            <a:r>
              <a:rPr lang="en-US" dirty="0"/>
              <a:t>Morocco (2016, 2020)</a:t>
            </a:r>
          </a:p>
          <a:p>
            <a:pPr lvl="0"/>
            <a:r>
              <a:rPr lang="en-US" dirty="0"/>
              <a:t>Mozambique (2020)</a:t>
            </a:r>
          </a:p>
          <a:p>
            <a:pPr lvl="0"/>
            <a:r>
              <a:rPr lang="en-US" dirty="0"/>
              <a:t>Namibia (2018)</a:t>
            </a:r>
          </a:p>
          <a:p>
            <a:endParaRPr lang="en-US" dirty="0"/>
          </a:p>
        </p:txBody>
      </p:sp>
      <p:sp>
        <p:nvSpPr>
          <p:cNvPr id="9" name="TextBox 8"/>
          <p:cNvSpPr txBox="1"/>
          <p:nvPr/>
        </p:nvSpPr>
        <p:spPr>
          <a:xfrm>
            <a:off x="8375245" y="1280999"/>
            <a:ext cx="3766739" cy="5078314"/>
          </a:xfrm>
          <a:prstGeom prst="rect">
            <a:avLst/>
          </a:prstGeom>
          <a:noFill/>
        </p:spPr>
        <p:txBody>
          <a:bodyPr wrap="none" rtlCol="0">
            <a:spAutoFit/>
          </a:bodyPr>
          <a:lstStyle/>
          <a:p>
            <a:pPr lvl="0"/>
            <a:r>
              <a:rPr lang="en-US" dirty="0"/>
              <a:t>Niger (2018, 2020)</a:t>
            </a:r>
          </a:p>
          <a:p>
            <a:pPr lvl="0"/>
            <a:r>
              <a:rPr lang="en-US" dirty="0"/>
              <a:t>Nigeria (2017, 2020)</a:t>
            </a:r>
          </a:p>
          <a:p>
            <a:pPr lvl="0"/>
            <a:r>
              <a:rPr lang="en-US" dirty="0" smtClean="0"/>
              <a:t>Rwanda </a:t>
            </a:r>
            <a:r>
              <a:rPr lang="en-US" dirty="0"/>
              <a:t>(2019</a:t>
            </a:r>
            <a:r>
              <a:rPr lang="en-US" dirty="0" smtClean="0"/>
              <a:t>)</a:t>
            </a:r>
          </a:p>
          <a:p>
            <a:pPr lvl="0"/>
            <a:r>
              <a:rPr lang="en-US" b="1" dirty="0">
                <a:solidFill>
                  <a:srgbClr val="FF0000"/>
                </a:solidFill>
              </a:rPr>
              <a:t>São Tomé and Príncipe</a:t>
            </a:r>
          </a:p>
          <a:p>
            <a:pPr lvl="0"/>
            <a:r>
              <a:rPr lang="en-US" dirty="0" smtClean="0"/>
              <a:t>Senegal </a:t>
            </a:r>
            <a:r>
              <a:rPr lang="en-US" dirty="0"/>
              <a:t>(2018)</a:t>
            </a:r>
          </a:p>
          <a:p>
            <a:pPr lvl="0"/>
            <a:r>
              <a:rPr lang="en-US" dirty="0"/>
              <a:t>Seychelles (2020)</a:t>
            </a:r>
          </a:p>
          <a:p>
            <a:pPr lvl="0"/>
            <a:r>
              <a:rPr lang="en-US" dirty="0"/>
              <a:t>Sierra Leone (2016, 2019)</a:t>
            </a:r>
          </a:p>
          <a:p>
            <a:pPr lvl="0"/>
            <a:r>
              <a:rPr lang="en-US" b="1" dirty="0">
                <a:solidFill>
                  <a:srgbClr val="FF0000"/>
                </a:solidFill>
              </a:rPr>
              <a:t>Somalia</a:t>
            </a:r>
            <a:endParaRPr lang="en-US" dirty="0">
              <a:solidFill>
                <a:srgbClr val="FF0000"/>
              </a:solidFill>
            </a:endParaRPr>
          </a:p>
          <a:p>
            <a:pPr lvl="0"/>
            <a:r>
              <a:rPr lang="en-US" dirty="0"/>
              <a:t>South Africa (2019)</a:t>
            </a:r>
          </a:p>
          <a:p>
            <a:pPr lvl="0"/>
            <a:r>
              <a:rPr lang="en-US" b="1" dirty="0">
                <a:solidFill>
                  <a:srgbClr val="FF0000"/>
                </a:solidFill>
              </a:rPr>
              <a:t>South Sudan</a:t>
            </a:r>
            <a:endParaRPr lang="en-US" dirty="0">
              <a:solidFill>
                <a:srgbClr val="FF0000"/>
              </a:solidFill>
            </a:endParaRPr>
          </a:p>
          <a:p>
            <a:pPr lvl="0"/>
            <a:r>
              <a:rPr lang="en-US" dirty="0"/>
              <a:t>Sudan (2018)</a:t>
            </a:r>
          </a:p>
          <a:p>
            <a:pPr lvl="0"/>
            <a:r>
              <a:rPr lang="en-US" dirty="0"/>
              <a:t>Togo (2016, 2017, 2018)</a:t>
            </a:r>
          </a:p>
          <a:p>
            <a:pPr lvl="0"/>
            <a:r>
              <a:rPr lang="en-US" dirty="0"/>
              <a:t>Tunisia (2019)</a:t>
            </a:r>
          </a:p>
          <a:p>
            <a:pPr lvl="0"/>
            <a:r>
              <a:rPr lang="en-US" dirty="0"/>
              <a:t>Uganda (2016, 2020)</a:t>
            </a:r>
          </a:p>
          <a:p>
            <a:pPr lvl="0"/>
            <a:r>
              <a:rPr lang="en-US" dirty="0"/>
              <a:t>United Republic of Tanzania (2019)</a:t>
            </a:r>
          </a:p>
          <a:p>
            <a:pPr lvl="0"/>
            <a:r>
              <a:rPr lang="en-US" dirty="0"/>
              <a:t>Zambia (2020)</a:t>
            </a:r>
          </a:p>
          <a:p>
            <a:pPr lvl="0"/>
            <a:r>
              <a:rPr lang="en-US" dirty="0"/>
              <a:t>Zimbabwe (2017, 2020)</a:t>
            </a:r>
          </a:p>
          <a:p>
            <a:endParaRPr lang="en-US" dirty="0"/>
          </a:p>
        </p:txBody>
      </p:sp>
    </p:spTree>
    <p:extLst>
      <p:ext uri="{BB962C8B-B14F-4D97-AF65-F5344CB8AC3E}">
        <p14:creationId xmlns:p14="http://schemas.microsoft.com/office/powerpoint/2010/main" val="75277674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CB3BA5C9-7899-4B77-875B-7BA820429251}"/>
              </a:ext>
            </a:extLst>
          </p:cNvPr>
          <p:cNvSpPr>
            <a:spLocks noGrp="1"/>
          </p:cNvSpPr>
          <p:nvPr>
            <p:ph type="title"/>
          </p:nvPr>
        </p:nvSpPr>
        <p:spPr>
          <a:xfrm>
            <a:off x="812048" y="607985"/>
            <a:ext cx="5277333" cy="1325563"/>
          </a:xfrm>
        </p:spPr>
        <p:txBody>
          <a:bodyPr>
            <a:normAutofit/>
          </a:bodyPr>
          <a:lstStyle/>
          <a:p>
            <a:r>
              <a:rPr lang="en-US" dirty="0" smtClean="0"/>
              <a:t>Discussion</a:t>
            </a:r>
            <a:endParaRPr lang="en-US" dirty="0"/>
          </a:p>
        </p:txBody>
      </p:sp>
      <p:sp>
        <p:nvSpPr>
          <p:cNvPr id="18" name="Espace réservé du contenu 2">
            <a:extLst>
              <a:ext uri="{FF2B5EF4-FFF2-40B4-BE49-F238E27FC236}">
                <a16:creationId xmlns:a16="http://schemas.microsoft.com/office/drawing/2014/main" xmlns="" id="{7EDF573C-EB2A-41B3-A9E5-9ADFF1C1BC99}"/>
              </a:ext>
            </a:extLst>
          </p:cNvPr>
          <p:cNvSpPr>
            <a:spLocks noGrp="1"/>
          </p:cNvSpPr>
          <p:nvPr>
            <p:ph idx="1"/>
          </p:nvPr>
        </p:nvSpPr>
        <p:spPr>
          <a:xfrm>
            <a:off x="805543" y="2244486"/>
            <a:ext cx="6376367" cy="3809180"/>
          </a:xfrm>
        </p:spPr>
        <p:txBody>
          <a:bodyPr anchor="t">
            <a:noAutofit/>
          </a:bodyPr>
          <a:lstStyle/>
          <a:p>
            <a:pPr lvl="0"/>
            <a:r>
              <a:rPr lang="en-US" dirty="0">
                <a:solidFill>
                  <a:schemeClr val="tx1"/>
                </a:solidFill>
              </a:rPr>
              <a:t>How has the VNR process helped support planning and overall coordination among ministries at the national level? </a:t>
            </a:r>
          </a:p>
          <a:p>
            <a:pPr lvl="0"/>
            <a:r>
              <a:rPr lang="en-US" dirty="0">
                <a:solidFill>
                  <a:schemeClr val="tx1"/>
                </a:solidFill>
              </a:rPr>
              <a:t>How is the VNR process helping to catalyze cooperation and coordination among countries in the </a:t>
            </a:r>
            <a:r>
              <a:rPr lang="en-US" dirty="0" smtClean="0">
                <a:solidFill>
                  <a:schemeClr val="tx1"/>
                </a:solidFill>
              </a:rPr>
              <a:t>Africa region</a:t>
            </a:r>
            <a:r>
              <a:rPr lang="en-US" dirty="0">
                <a:solidFill>
                  <a:schemeClr val="tx1"/>
                </a:solidFill>
              </a:rPr>
              <a:t>?</a:t>
            </a:r>
          </a:p>
          <a:p>
            <a:pPr lvl="0"/>
            <a:r>
              <a:rPr lang="en-US" dirty="0">
                <a:solidFill>
                  <a:schemeClr val="tx1"/>
                </a:solidFill>
              </a:rPr>
              <a:t>H</a:t>
            </a:r>
            <a:r>
              <a:rPr lang="en-US" dirty="0" smtClean="0">
                <a:solidFill>
                  <a:schemeClr val="tx1"/>
                </a:solidFill>
              </a:rPr>
              <a:t>ow is the </a:t>
            </a:r>
            <a:r>
              <a:rPr lang="en-US" dirty="0">
                <a:solidFill>
                  <a:schemeClr val="tx1"/>
                </a:solidFill>
              </a:rPr>
              <a:t>challenge of leaving no one </a:t>
            </a:r>
            <a:r>
              <a:rPr lang="en-US" dirty="0" smtClean="0">
                <a:solidFill>
                  <a:schemeClr val="tx1"/>
                </a:solidFill>
              </a:rPr>
              <a:t>behind being </a:t>
            </a:r>
            <a:r>
              <a:rPr lang="en-US" dirty="0">
                <a:solidFill>
                  <a:schemeClr val="tx1"/>
                </a:solidFill>
              </a:rPr>
              <a:t>addressed </a:t>
            </a:r>
            <a:r>
              <a:rPr lang="en-US" dirty="0" smtClean="0">
                <a:solidFill>
                  <a:schemeClr val="tx1"/>
                </a:solidFill>
              </a:rPr>
              <a:t>through the </a:t>
            </a:r>
            <a:r>
              <a:rPr lang="en-US" dirty="0">
                <a:solidFill>
                  <a:schemeClr val="tx1"/>
                </a:solidFill>
              </a:rPr>
              <a:t>VNR?  </a:t>
            </a:r>
          </a:p>
        </p:txBody>
      </p:sp>
      <p:sp>
        <p:nvSpPr>
          <p:cNvPr id="77" name="Freeform: Shape 76">
            <a:extLst>
              <a:ext uri="{FF2B5EF4-FFF2-40B4-BE49-F238E27FC236}">
                <a16:creationId xmlns:a16="http://schemas.microsoft.com/office/drawing/2014/main" xmlns="" id="{432691CC-4AB8-48AF-B822-EBF7F4E9E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1407" y="5"/>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xmlns="" id="{47311653-CA1C-4366-AF7B-2E9767F18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55999" y="6"/>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2" name="Picture 6">
            <a:extLst>
              <a:ext uri="{FF2B5EF4-FFF2-40B4-BE49-F238E27FC236}">
                <a16:creationId xmlns:a16="http://schemas.microsoft.com/office/drawing/2014/main" xmlns="" id="{F98B3180-920F-465D-819B-C99B88FDF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914" y="98676"/>
            <a:ext cx="1749177" cy="1749177"/>
          </a:xfrm>
          <a:prstGeom prst="rect">
            <a:avLst/>
          </a:prstGeom>
        </p:spPr>
      </p:pic>
      <p:sp>
        <p:nvSpPr>
          <p:cNvPr id="81" name="Freeform: Shape 80">
            <a:extLst>
              <a:ext uri="{FF2B5EF4-FFF2-40B4-BE49-F238E27FC236}">
                <a16:creationId xmlns:a16="http://schemas.microsoft.com/office/drawing/2014/main" xmlns="" id="{D6A8E1B4-B839-4C58-B08A-F0B094580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25131" y="2909477"/>
            <a:ext cx="4966871"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xmlns="" id="{2CABF795-F18F-494E-BBDE-C1415B7865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0912" y="3075263"/>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a16="http://schemas.microsoft.com/office/drawing/2014/main" xmlns="" id="{D0BFE29C-9AC7-4A96-9CC2-14BF5BE313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12"/>
              </a:ext>
            </a:extLst>
          </a:blip>
          <a:stretch>
            <a:fillRect/>
          </a:stretch>
        </p:blipFill>
        <p:spPr>
          <a:xfrm>
            <a:off x="8623863" y="3996966"/>
            <a:ext cx="2671112" cy="2671112"/>
          </a:xfrm>
          <a:prstGeom prst="rect">
            <a:avLst/>
          </a:prstGeom>
        </p:spPr>
      </p:pic>
    </p:spTree>
    <p:extLst>
      <p:ext uri="{BB962C8B-B14F-4D97-AF65-F5344CB8AC3E}">
        <p14:creationId xmlns:p14="http://schemas.microsoft.com/office/powerpoint/2010/main" val="3628028093"/>
      </p:ext>
    </p:extLst>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CE9CB7B05C164D8080449E5E0CE91F" ma:contentTypeVersion="11" ma:contentTypeDescription="Create a new document." ma:contentTypeScope="" ma:versionID="789f1522f77fb06524deecb5f8913afe">
  <xsd:schema xmlns:xsd="http://www.w3.org/2001/XMLSchema" xmlns:xs="http://www.w3.org/2001/XMLSchema" xmlns:p="http://schemas.microsoft.com/office/2006/metadata/properties" xmlns:ns3="331bc5fa-37a0-4eaf-92e6-e8f500860589" xmlns:ns4="efb7f1d3-2f00-4f20-b7f7-b4cd1648c34e" targetNamespace="http://schemas.microsoft.com/office/2006/metadata/properties" ma:root="true" ma:fieldsID="2bd254a9427471d69f7bb3e8aa870300" ns3:_="" ns4:_="">
    <xsd:import namespace="331bc5fa-37a0-4eaf-92e6-e8f500860589"/>
    <xsd:import namespace="efb7f1d3-2f00-4f20-b7f7-b4cd1648c3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bc5fa-37a0-4eaf-92e6-e8f500860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7f1d3-2f00-4f20-b7f7-b4cd1648c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E05C48-2D92-4CEE-AA80-6657E21BAE0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bc5fa-37a0-4eaf-92e6-e8f500860589"/>
    <ds:schemaRef ds:uri="efb7f1d3-2f00-4f20-b7f7-b4cd1648c3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B1671-8741-4595-9CE4-99607E93CCDE}">
  <ds:schemaRefs>
    <ds:schemaRef ds:uri="http://schemas.microsoft.com/sharepoint/v3/contenttype/forms"/>
  </ds:schemaRefs>
</ds:datastoreItem>
</file>

<file path=customXml/itemProps3.xml><?xml version="1.0" encoding="utf-8"?>
<ds:datastoreItem xmlns:ds="http://schemas.openxmlformats.org/officeDocument/2006/customXml" ds:itemID="{9EB9B255-5C45-44E1-978A-52BB4B1B3109}">
  <ds:schemaRefs>
    <ds:schemaRef ds:uri="http://purl.org/dc/terms/"/>
    <ds:schemaRef ds:uri="http://schemas.microsoft.com/office/2006/documentManagement/types"/>
    <ds:schemaRef ds:uri="http://purl.org/dc/elements/1.1/"/>
    <ds:schemaRef ds:uri="http://schemas.openxmlformats.org/package/2006/metadata/core-properties"/>
    <ds:schemaRef ds:uri="331bc5fa-37a0-4eaf-92e6-e8f500860589"/>
    <ds:schemaRef ds:uri="http://schemas.microsoft.com/office/infopath/2007/PartnerControls"/>
    <ds:schemaRef ds:uri="efb7f1d3-2f00-4f20-b7f7-b4cd1648c34e"/>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Habitat.thmx</Template>
  <TotalTime>4846</TotalTime>
  <Words>1234</Words>
  <Application>Microsoft Macintosh PowerPoint</Application>
  <PresentationFormat>Custom</PresentationFormat>
  <Paragraphs>204</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Habitat</vt:lpstr>
      <vt:lpstr>Overview of VNRs  and the HLPF:  Outcomes and Lessons Learned for 2020</vt:lpstr>
      <vt:lpstr>PowerPoint Presentation</vt:lpstr>
      <vt:lpstr>PowerPoint Presentation</vt:lpstr>
      <vt:lpstr>PowerPoint Presentation</vt:lpstr>
      <vt:lpstr>Lessons learned from HLPF 2019</vt:lpstr>
      <vt:lpstr>Main Benefits of Conducting a VNR</vt:lpstr>
      <vt:lpstr>Main Challenges </vt:lpstr>
      <vt:lpstr>VNR Status of African Countries</vt:lpstr>
      <vt:lpstr>Discussion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 years of VNRs: The global perspective</dc:title>
  <dc:creator>Svenja Angela Rauch</dc:creator>
  <cp:lastModifiedBy>Tonya Vaturi</cp:lastModifiedBy>
  <cp:revision>66</cp:revision>
  <dcterms:created xsi:type="dcterms:W3CDTF">2019-10-07T02:12:42Z</dcterms:created>
  <dcterms:modified xsi:type="dcterms:W3CDTF">2020-02-23T23:35:15Z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0x0101002ACE9CB7B05C164D8080449E5E0CE91F</vt:lpwstr>
  </property>
</Properties>
</file>